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36"/>
  </p:notesMasterIdLst>
  <p:sldIdLst>
    <p:sldId id="293" r:id="rId2"/>
    <p:sldId id="294" r:id="rId3"/>
    <p:sldId id="260" r:id="rId4"/>
    <p:sldId id="280" r:id="rId5"/>
    <p:sldId id="259" r:id="rId6"/>
    <p:sldId id="257" r:id="rId7"/>
    <p:sldId id="275" r:id="rId8"/>
    <p:sldId id="274" r:id="rId9"/>
    <p:sldId id="264" r:id="rId10"/>
    <p:sldId id="283" r:id="rId11"/>
    <p:sldId id="261" r:id="rId12"/>
    <p:sldId id="263" r:id="rId13"/>
    <p:sldId id="295" r:id="rId14"/>
    <p:sldId id="296" r:id="rId15"/>
    <p:sldId id="284" r:id="rId16"/>
    <p:sldId id="278" r:id="rId17"/>
    <p:sldId id="297" r:id="rId18"/>
    <p:sldId id="298" r:id="rId19"/>
    <p:sldId id="299" r:id="rId20"/>
    <p:sldId id="300" r:id="rId21"/>
    <p:sldId id="303" r:id="rId22"/>
    <p:sldId id="301" r:id="rId23"/>
    <p:sldId id="305" r:id="rId24"/>
    <p:sldId id="302" r:id="rId25"/>
    <p:sldId id="306" r:id="rId26"/>
    <p:sldId id="307" r:id="rId27"/>
    <p:sldId id="304" r:id="rId28"/>
    <p:sldId id="285" r:id="rId29"/>
    <p:sldId id="308" r:id="rId30"/>
    <p:sldId id="286" r:id="rId31"/>
    <p:sldId id="287" r:id="rId32"/>
    <p:sldId id="309" r:id="rId33"/>
    <p:sldId id="258" r:id="rId34"/>
    <p:sldId id="28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1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2" autoAdjust="0"/>
    <p:restoredTop sz="94660"/>
  </p:normalViewPr>
  <p:slideViewPr>
    <p:cSldViewPr snapToGrid="0">
      <p:cViewPr varScale="1">
        <p:scale>
          <a:sx n="63" d="100"/>
          <a:sy n="63" d="100"/>
        </p:scale>
        <p:origin x="10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90310C-226E-4E95-BB36-798497C42C15}" type="datetimeFigureOut">
              <a:rPr lang="en-GB" smtClean="0"/>
              <a:t>11/11/2024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1DF44-0A32-4372-B9A0-381ED119E26B}" type="slidenum">
              <a:rPr lang="en-GB" smtClean="0"/>
              <a:t>‹#›</a:t>
            </a:fld>
            <a:endParaRPr lang="en-GB"/>
          </a:p>
        </p:txBody>
      </p:sp>
    </p:spTree>
    <p:extLst>
      <p:ext uri="{BB962C8B-B14F-4D97-AF65-F5344CB8AC3E}">
        <p14:creationId xmlns:p14="http://schemas.microsoft.com/office/powerpoint/2010/main" val="2245164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508D14-0A5B-3745-92A6-8EDFAEC76926}" type="slidenum">
              <a:rPr lang="en-US" smtClean="0"/>
              <a:pPr/>
              <a:t>1</a:t>
            </a:fld>
            <a:endParaRPr lang="en-US"/>
          </a:p>
        </p:txBody>
      </p:sp>
    </p:spTree>
    <p:extLst>
      <p:ext uri="{BB962C8B-B14F-4D97-AF65-F5344CB8AC3E}">
        <p14:creationId xmlns:p14="http://schemas.microsoft.com/office/powerpoint/2010/main" val="2084238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FB24E-10D4-583A-31FB-B723D5AD1A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89FEE9-9B94-8735-4C72-FF755105C4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2C1A7A-A55C-EF89-FA56-A1EEA29934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61684E-A1BA-804F-D31D-604991648591}"/>
              </a:ext>
            </a:extLst>
          </p:cNvPr>
          <p:cNvSpPr>
            <a:spLocks noGrp="1"/>
          </p:cNvSpPr>
          <p:nvPr>
            <p:ph type="sldNum" sz="quarter" idx="10"/>
          </p:nvPr>
        </p:nvSpPr>
        <p:spPr/>
        <p:txBody>
          <a:bodyPr/>
          <a:lstStyle/>
          <a:p>
            <a:fld id="{42E518FE-7D31-4A6D-9C31-41423B0F544A}" type="slidenum">
              <a:rPr lang="en-US" smtClean="0"/>
              <a:t>24</a:t>
            </a:fld>
            <a:endParaRPr lang="en-US"/>
          </a:p>
        </p:txBody>
      </p:sp>
    </p:spTree>
    <p:extLst>
      <p:ext uri="{BB962C8B-B14F-4D97-AF65-F5344CB8AC3E}">
        <p14:creationId xmlns:p14="http://schemas.microsoft.com/office/powerpoint/2010/main" val="463544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B1F3F-9E63-34B2-E34F-6AA5FBCCE0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DF7E40-BDD7-5C39-17DE-879ECF9386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E9704D-2EC0-A655-989E-FB6509B5A8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84A2B5-EF36-ACC2-C73A-3D1DD51FB1D9}"/>
              </a:ext>
            </a:extLst>
          </p:cNvPr>
          <p:cNvSpPr>
            <a:spLocks noGrp="1"/>
          </p:cNvSpPr>
          <p:nvPr>
            <p:ph type="sldNum" sz="quarter" idx="10"/>
          </p:nvPr>
        </p:nvSpPr>
        <p:spPr/>
        <p:txBody>
          <a:bodyPr/>
          <a:lstStyle/>
          <a:p>
            <a:fld id="{42E518FE-7D31-4A6D-9C31-41423B0F544A}" type="slidenum">
              <a:rPr lang="en-US" smtClean="0"/>
              <a:t>25</a:t>
            </a:fld>
            <a:endParaRPr lang="en-US"/>
          </a:p>
        </p:txBody>
      </p:sp>
    </p:spTree>
    <p:extLst>
      <p:ext uri="{BB962C8B-B14F-4D97-AF65-F5344CB8AC3E}">
        <p14:creationId xmlns:p14="http://schemas.microsoft.com/office/powerpoint/2010/main" val="964678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2B2CA-B9B9-5FDA-6DBF-43D50C03EE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E03D60-5696-8258-DFA1-2D7570C44A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1AFCE0-9691-FB9E-E49C-C3CE2ED2A5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3674F6-2356-4FFC-B364-E5C677FFB5AB}"/>
              </a:ext>
            </a:extLst>
          </p:cNvPr>
          <p:cNvSpPr>
            <a:spLocks noGrp="1"/>
          </p:cNvSpPr>
          <p:nvPr>
            <p:ph type="sldNum" sz="quarter" idx="10"/>
          </p:nvPr>
        </p:nvSpPr>
        <p:spPr/>
        <p:txBody>
          <a:bodyPr/>
          <a:lstStyle/>
          <a:p>
            <a:fld id="{42E518FE-7D31-4A6D-9C31-41423B0F544A}" type="slidenum">
              <a:rPr lang="en-US" smtClean="0"/>
              <a:t>26</a:t>
            </a:fld>
            <a:endParaRPr lang="en-US"/>
          </a:p>
        </p:txBody>
      </p:sp>
    </p:spTree>
    <p:extLst>
      <p:ext uri="{BB962C8B-B14F-4D97-AF65-F5344CB8AC3E}">
        <p14:creationId xmlns:p14="http://schemas.microsoft.com/office/powerpoint/2010/main" val="1618533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F0F13-CACD-6AF5-65CD-8B5648C9A4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876907-8E09-18A3-428E-C171DE66BE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2F206C-BED3-6D81-A04A-C008501BF9C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C6ABDC-3CE7-5288-C117-8C8F98ADA411}"/>
              </a:ext>
            </a:extLst>
          </p:cNvPr>
          <p:cNvSpPr>
            <a:spLocks noGrp="1"/>
          </p:cNvSpPr>
          <p:nvPr>
            <p:ph type="sldNum" sz="quarter" idx="10"/>
          </p:nvPr>
        </p:nvSpPr>
        <p:spPr/>
        <p:txBody>
          <a:bodyPr/>
          <a:lstStyle/>
          <a:p>
            <a:fld id="{42E518FE-7D31-4A6D-9C31-41423B0F544A}" type="slidenum">
              <a:rPr lang="en-US" smtClean="0"/>
              <a:t>27</a:t>
            </a:fld>
            <a:endParaRPr lang="en-US"/>
          </a:p>
        </p:txBody>
      </p:sp>
    </p:spTree>
    <p:extLst>
      <p:ext uri="{BB962C8B-B14F-4D97-AF65-F5344CB8AC3E}">
        <p14:creationId xmlns:p14="http://schemas.microsoft.com/office/powerpoint/2010/main" val="2565263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XeOF</a:t>
            </a:r>
            <a:r>
              <a:rPr lang="en-US" sz="1200" b="0" i="0" u="none" strike="noStrike" kern="1200" baseline="-25000" dirty="0">
                <a:solidFill>
                  <a:schemeClr val="tx1"/>
                </a:solidFill>
                <a:latin typeface="+mn-lt"/>
                <a:ea typeface="+mn-ea"/>
                <a:cs typeface="+mn-cs"/>
              </a:rPr>
              <a:t>4</a:t>
            </a:r>
            <a:r>
              <a:rPr lang="en-US" sz="1200" b="0" i="0" u="none" strike="noStrike" kern="1200" baseline="0" dirty="0">
                <a:solidFill>
                  <a:schemeClr val="tx1"/>
                </a:solidFill>
                <a:latin typeface="+mn-lt"/>
                <a:ea typeface="+mn-ea"/>
                <a:cs typeface="+mn-cs"/>
              </a:rPr>
              <a:t> and XeO</a:t>
            </a:r>
            <a:r>
              <a:rPr lang="en-US" sz="1200" b="0" i="0" u="none" strike="noStrike" kern="1200" baseline="-25000" dirty="0">
                <a:solidFill>
                  <a:schemeClr val="tx1"/>
                </a:solidFill>
                <a:latin typeface="+mn-lt"/>
                <a:ea typeface="+mn-ea"/>
                <a:cs typeface="+mn-cs"/>
              </a:rPr>
              <a:t>2</a:t>
            </a:r>
            <a:r>
              <a:rPr lang="en-US" sz="1200" b="0" i="0" u="none" strike="noStrike" kern="1200" baseline="0" dirty="0">
                <a:solidFill>
                  <a:schemeClr val="tx1"/>
                </a:solidFill>
                <a:latin typeface="+mn-lt"/>
                <a:ea typeface="+mn-ea"/>
                <a:cs typeface="+mn-cs"/>
              </a:rPr>
              <a:t>F</a:t>
            </a:r>
            <a:r>
              <a:rPr lang="en-US" sz="1200" b="0" i="0" u="none" strike="noStrike" kern="1200" baseline="-25000" dirty="0">
                <a:solidFill>
                  <a:schemeClr val="tx1"/>
                </a:solidFill>
                <a:latin typeface="+mn-lt"/>
                <a:ea typeface="+mn-ea"/>
                <a:cs typeface="+mn-cs"/>
              </a:rPr>
              <a:t>2</a:t>
            </a:r>
            <a:endParaRPr lang="en-US" baseline="-25000" dirty="0"/>
          </a:p>
        </p:txBody>
      </p:sp>
      <p:sp>
        <p:nvSpPr>
          <p:cNvPr id="4" name="Slide Number Placeholder 3"/>
          <p:cNvSpPr>
            <a:spLocks noGrp="1"/>
          </p:cNvSpPr>
          <p:nvPr>
            <p:ph type="sldNum" sz="quarter" idx="10"/>
          </p:nvPr>
        </p:nvSpPr>
        <p:spPr/>
        <p:txBody>
          <a:bodyPr/>
          <a:lstStyle/>
          <a:p>
            <a:fld id="{42E518FE-7D31-4A6D-9C31-41423B0F544A}" type="slidenum">
              <a:rPr lang="en-US" smtClean="0"/>
              <a:t>28</a:t>
            </a:fld>
            <a:endParaRPr lang="en-US"/>
          </a:p>
        </p:txBody>
      </p:sp>
    </p:spTree>
    <p:extLst>
      <p:ext uri="{BB962C8B-B14F-4D97-AF65-F5344CB8AC3E}">
        <p14:creationId xmlns:p14="http://schemas.microsoft.com/office/powerpoint/2010/main" val="3245320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DDBE9-92F0-19FD-E484-4BDF997EB2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A3FCD-8D3C-8BA4-279F-63C2DC462D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1FE2BE-2A61-FCC9-18C7-D404C7A3517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6107D6-1944-85F4-BE87-65F06BA2E7E1}"/>
              </a:ext>
            </a:extLst>
          </p:cNvPr>
          <p:cNvSpPr>
            <a:spLocks noGrp="1"/>
          </p:cNvSpPr>
          <p:nvPr>
            <p:ph type="sldNum" sz="quarter" idx="10"/>
          </p:nvPr>
        </p:nvSpPr>
        <p:spPr/>
        <p:txBody>
          <a:bodyPr/>
          <a:lstStyle/>
          <a:p>
            <a:fld id="{42E518FE-7D31-4A6D-9C31-41423B0F544A}" type="slidenum">
              <a:rPr lang="en-US" smtClean="0"/>
              <a:t>29</a:t>
            </a:fld>
            <a:endParaRPr lang="en-US"/>
          </a:p>
        </p:txBody>
      </p:sp>
    </p:spTree>
    <p:extLst>
      <p:ext uri="{BB962C8B-B14F-4D97-AF65-F5344CB8AC3E}">
        <p14:creationId xmlns:p14="http://schemas.microsoft.com/office/powerpoint/2010/main" val="2054980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E518FE-7D31-4A6D-9C31-41423B0F544A}" type="slidenum">
              <a:rPr lang="en-US" smtClean="0"/>
              <a:t>31</a:t>
            </a:fld>
            <a:endParaRPr lang="en-US"/>
          </a:p>
        </p:txBody>
      </p:sp>
    </p:spTree>
    <p:extLst>
      <p:ext uri="{BB962C8B-B14F-4D97-AF65-F5344CB8AC3E}">
        <p14:creationId xmlns:p14="http://schemas.microsoft.com/office/powerpoint/2010/main" val="4026905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E518FE-7D31-4A6D-9C31-41423B0F544A}" type="slidenum">
              <a:rPr lang="en-US" smtClean="0"/>
              <a:t>15</a:t>
            </a:fld>
            <a:endParaRPr lang="en-US"/>
          </a:p>
        </p:txBody>
      </p:sp>
    </p:spTree>
    <p:extLst>
      <p:ext uri="{BB962C8B-B14F-4D97-AF65-F5344CB8AC3E}">
        <p14:creationId xmlns:p14="http://schemas.microsoft.com/office/powerpoint/2010/main" val="1740276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FAEE1-1076-2A3B-D115-27D22D7EE6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F6E306-C28A-D138-C515-CE2503AC5E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648A84-D938-B08C-6A37-5853AE4F95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D34D45-045C-3C5B-BE96-47F4FC305FFB}"/>
              </a:ext>
            </a:extLst>
          </p:cNvPr>
          <p:cNvSpPr>
            <a:spLocks noGrp="1"/>
          </p:cNvSpPr>
          <p:nvPr>
            <p:ph type="sldNum" sz="quarter" idx="10"/>
          </p:nvPr>
        </p:nvSpPr>
        <p:spPr/>
        <p:txBody>
          <a:bodyPr/>
          <a:lstStyle/>
          <a:p>
            <a:fld id="{42E518FE-7D31-4A6D-9C31-41423B0F544A}" type="slidenum">
              <a:rPr lang="en-US" smtClean="0"/>
              <a:t>17</a:t>
            </a:fld>
            <a:endParaRPr lang="en-US"/>
          </a:p>
        </p:txBody>
      </p:sp>
    </p:spTree>
    <p:extLst>
      <p:ext uri="{BB962C8B-B14F-4D97-AF65-F5344CB8AC3E}">
        <p14:creationId xmlns:p14="http://schemas.microsoft.com/office/powerpoint/2010/main" val="3746373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F0BB5-0155-E40E-404B-5FB5486112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608EBE-77EA-E8A8-B36F-42757D8946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DAEB54-A2B7-EDD4-5101-1978BD6D91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EFC1BF-338B-9CD1-4905-428E1F874495}"/>
              </a:ext>
            </a:extLst>
          </p:cNvPr>
          <p:cNvSpPr>
            <a:spLocks noGrp="1"/>
          </p:cNvSpPr>
          <p:nvPr>
            <p:ph type="sldNum" sz="quarter" idx="10"/>
          </p:nvPr>
        </p:nvSpPr>
        <p:spPr/>
        <p:txBody>
          <a:bodyPr/>
          <a:lstStyle/>
          <a:p>
            <a:fld id="{42E518FE-7D31-4A6D-9C31-41423B0F544A}" type="slidenum">
              <a:rPr lang="en-US" smtClean="0"/>
              <a:t>18</a:t>
            </a:fld>
            <a:endParaRPr lang="en-US"/>
          </a:p>
        </p:txBody>
      </p:sp>
    </p:spTree>
    <p:extLst>
      <p:ext uri="{BB962C8B-B14F-4D97-AF65-F5344CB8AC3E}">
        <p14:creationId xmlns:p14="http://schemas.microsoft.com/office/powerpoint/2010/main" val="3451100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6845F-AC9E-94B4-4EB4-BA691C39DF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2B7924-3407-F6BF-5946-624C616B37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A758B1-D85C-8278-DE82-04382CA8BA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146578-1DF2-AD03-31CC-1ABBA56EEAD1}"/>
              </a:ext>
            </a:extLst>
          </p:cNvPr>
          <p:cNvSpPr>
            <a:spLocks noGrp="1"/>
          </p:cNvSpPr>
          <p:nvPr>
            <p:ph type="sldNum" sz="quarter" idx="10"/>
          </p:nvPr>
        </p:nvSpPr>
        <p:spPr/>
        <p:txBody>
          <a:bodyPr/>
          <a:lstStyle/>
          <a:p>
            <a:fld id="{42E518FE-7D31-4A6D-9C31-41423B0F544A}" type="slidenum">
              <a:rPr lang="en-US" smtClean="0"/>
              <a:t>19</a:t>
            </a:fld>
            <a:endParaRPr lang="en-US"/>
          </a:p>
        </p:txBody>
      </p:sp>
    </p:spTree>
    <p:extLst>
      <p:ext uri="{BB962C8B-B14F-4D97-AF65-F5344CB8AC3E}">
        <p14:creationId xmlns:p14="http://schemas.microsoft.com/office/powerpoint/2010/main" val="3792652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3AC1C-709A-722D-7DC1-F59190F521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E60DAB-9173-60EC-1FB1-8A7E28ED67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401EE9-B698-3419-81FD-01C784A836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EACEDC-01A1-5EFB-593A-9792A1E23AD9}"/>
              </a:ext>
            </a:extLst>
          </p:cNvPr>
          <p:cNvSpPr>
            <a:spLocks noGrp="1"/>
          </p:cNvSpPr>
          <p:nvPr>
            <p:ph type="sldNum" sz="quarter" idx="10"/>
          </p:nvPr>
        </p:nvSpPr>
        <p:spPr/>
        <p:txBody>
          <a:bodyPr/>
          <a:lstStyle/>
          <a:p>
            <a:fld id="{42E518FE-7D31-4A6D-9C31-41423B0F544A}" type="slidenum">
              <a:rPr lang="en-US" smtClean="0"/>
              <a:t>20</a:t>
            </a:fld>
            <a:endParaRPr lang="en-US"/>
          </a:p>
        </p:txBody>
      </p:sp>
    </p:spTree>
    <p:extLst>
      <p:ext uri="{BB962C8B-B14F-4D97-AF65-F5344CB8AC3E}">
        <p14:creationId xmlns:p14="http://schemas.microsoft.com/office/powerpoint/2010/main" val="2194373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BE6C5-99FF-AC5D-CD80-B44192F43B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96F572-E066-FA79-7354-3923BDA583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9EA886-2DBF-001F-1FD0-733DBD0CFE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DC143C-90EE-373B-1755-700B6C973762}"/>
              </a:ext>
            </a:extLst>
          </p:cNvPr>
          <p:cNvSpPr>
            <a:spLocks noGrp="1"/>
          </p:cNvSpPr>
          <p:nvPr>
            <p:ph type="sldNum" sz="quarter" idx="10"/>
          </p:nvPr>
        </p:nvSpPr>
        <p:spPr/>
        <p:txBody>
          <a:bodyPr/>
          <a:lstStyle/>
          <a:p>
            <a:fld id="{42E518FE-7D31-4A6D-9C31-41423B0F544A}" type="slidenum">
              <a:rPr lang="en-US" smtClean="0"/>
              <a:t>21</a:t>
            </a:fld>
            <a:endParaRPr lang="en-US"/>
          </a:p>
        </p:txBody>
      </p:sp>
    </p:spTree>
    <p:extLst>
      <p:ext uri="{BB962C8B-B14F-4D97-AF65-F5344CB8AC3E}">
        <p14:creationId xmlns:p14="http://schemas.microsoft.com/office/powerpoint/2010/main" val="3959352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D8BDE-7B20-4624-7C61-172ADDCEF0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77AE7B-924F-4A4B-04DD-5F6FEF9653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5B7ECD-E1A2-7A97-D8A4-9059D4CD84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06D2B7-9ACC-85DF-6F0A-DC9E3775876B}"/>
              </a:ext>
            </a:extLst>
          </p:cNvPr>
          <p:cNvSpPr>
            <a:spLocks noGrp="1"/>
          </p:cNvSpPr>
          <p:nvPr>
            <p:ph type="sldNum" sz="quarter" idx="10"/>
          </p:nvPr>
        </p:nvSpPr>
        <p:spPr/>
        <p:txBody>
          <a:bodyPr/>
          <a:lstStyle/>
          <a:p>
            <a:fld id="{42E518FE-7D31-4A6D-9C31-41423B0F544A}" type="slidenum">
              <a:rPr lang="en-US" smtClean="0"/>
              <a:t>22</a:t>
            </a:fld>
            <a:endParaRPr lang="en-US"/>
          </a:p>
        </p:txBody>
      </p:sp>
    </p:spTree>
    <p:extLst>
      <p:ext uri="{BB962C8B-B14F-4D97-AF65-F5344CB8AC3E}">
        <p14:creationId xmlns:p14="http://schemas.microsoft.com/office/powerpoint/2010/main" val="4051231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4B79A-D16B-4A84-B7A4-511F3C11D0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040EFB-EB85-A977-1C90-904AEBC268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B53808-8DF8-83D1-DFC6-C7B86D428E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F04F51-B387-3AD5-6505-AF7EA5689F2C}"/>
              </a:ext>
            </a:extLst>
          </p:cNvPr>
          <p:cNvSpPr>
            <a:spLocks noGrp="1"/>
          </p:cNvSpPr>
          <p:nvPr>
            <p:ph type="sldNum" sz="quarter" idx="10"/>
          </p:nvPr>
        </p:nvSpPr>
        <p:spPr/>
        <p:txBody>
          <a:bodyPr/>
          <a:lstStyle/>
          <a:p>
            <a:fld id="{42E518FE-7D31-4A6D-9C31-41423B0F544A}" type="slidenum">
              <a:rPr lang="en-US" smtClean="0"/>
              <a:t>23</a:t>
            </a:fld>
            <a:endParaRPr lang="en-US"/>
          </a:p>
        </p:txBody>
      </p:sp>
    </p:spTree>
    <p:extLst>
      <p:ext uri="{BB962C8B-B14F-4D97-AF65-F5344CB8AC3E}">
        <p14:creationId xmlns:p14="http://schemas.microsoft.com/office/powerpoint/2010/main" val="3212693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7EAF9D3-38FC-4C1F-BAF2-CBEE05B6AC06}" type="datetimeFigureOut">
              <a:rPr lang="en-GB" smtClean="0"/>
              <a:t>11/11/2024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334975-F704-4792-8CAF-659AC3560906}" type="slidenum">
              <a:rPr lang="en-GB" smtClean="0"/>
              <a:t>‹#›</a:t>
            </a:fld>
            <a:endParaRPr lang="en-GB"/>
          </a:p>
        </p:txBody>
      </p:sp>
    </p:spTree>
    <p:extLst>
      <p:ext uri="{BB962C8B-B14F-4D97-AF65-F5344CB8AC3E}">
        <p14:creationId xmlns:p14="http://schemas.microsoft.com/office/powerpoint/2010/main" val="1312765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7EAF9D3-38FC-4C1F-BAF2-CBEE05B6AC06}" type="datetimeFigureOut">
              <a:rPr lang="en-GB" smtClean="0"/>
              <a:t>11/11/2024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334975-F704-4792-8CAF-659AC3560906}" type="slidenum">
              <a:rPr lang="en-GB" smtClean="0"/>
              <a:t>‹#›</a:t>
            </a:fld>
            <a:endParaRPr lang="en-GB"/>
          </a:p>
        </p:txBody>
      </p:sp>
    </p:spTree>
    <p:extLst>
      <p:ext uri="{BB962C8B-B14F-4D97-AF65-F5344CB8AC3E}">
        <p14:creationId xmlns:p14="http://schemas.microsoft.com/office/powerpoint/2010/main" val="359261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7EAF9D3-38FC-4C1F-BAF2-CBEE05B6AC06}" type="datetimeFigureOut">
              <a:rPr lang="en-GB" smtClean="0"/>
              <a:t>11/11/2024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334975-F704-4792-8CAF-659AC3560906}" type="slidenum">
              <a:rPr lang="en-GB" smtClean="0"/>
              <a:t>‹#›</a:t>
            </a:fld>
            <a:endParaRPr lang="en-GB"/>
          </a:p>
        </p:txBody>
      </p:sp>
    </p:spTree>
    <p:extLst>
      <p:ext uri="{BB962C8B-B14F-4D97-AF65-F5344CB8AC3E}">
        <p14:creationId xmlns:p14="http://schemas.microsoft.com/office/powerpoint/2010/main" val="114040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7EAF9D3-38FC-4C1F-BAF2-CBEE05B6AC06}" type="datetimeFigureOut">
              <a:rPr lang="en-GB" smtClean="0"/>
              <a:t>11/11/2024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334975-F704-4792-8CAF-659AC3560906}" type="slidenum">
              <a:rPr lang="en-GB" smtClean="0"/>
              <a:t>‹#›</a:t>
            </a:fld>
            <a:endParaRPr lang="en-GB"/>
          </a:p>
        </p:txBody>
      </p:sp>
    </p:spTree>
    <p:extLst>
      <p:ext uri="{BB962C8B-B14F-4D97-AF65-F5344CB8AC3E}">
        <p14:creationId xmlns:p14="http://schemas.microsoft.com/office/powerpoint/2010/main" val="109847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EAF9D3-38FC-4C1F-BAF2-CBEE05B6AC06}" type="datetimeFigureOut">
              <a:rPr lang="en-GB" smtClean="0"/>
              <a:t>11/11/2024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334975-F704-4792-8CAF-659AC3560906}" type="slidenum">
              <a:rPr lang="en-GB" smtClean="0"/>
              <a:t>‹#›</a:t>
            </a:fld>
            <a:endParaRPr lang="en-GB"/>
          </a:p>
        </p:txBody>
      </p:sp>
    </p:spTree>
    <p:extLst>
      <p:ext uri="{BB962C8B-B14F-4D97-AF65-F5344CB8AC3E}">
        <p14:creationId xmlns:p14="http://schemas.microsoft.com/office/powerpoint/2010/main" val="3868319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7EAF9D3-38FC-4C1F-BAF2-CBEE05B6AC06}" type="datetimeFigureOut">
              <a:rPr lang="en-GB" smtClean="0"/>
              <a:t>11/11/2024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334975-F704-4792-8CAF-659AC3560906}" type="slidenum">
              <a:rPr lang="en-GB" smtClean="0"/>
              <a:t>‹#›</a:t>
            </a:fld>
            <a:endParaRPr lang="en-GB"/>
          </a:p>
        </p:txBody>
      </p:sp>
    </p:spTree>
    <p:extLst>
      <p:ext uri="{BB962C8B-B14F-4D97-AF65-F5344CB8AC3E}">
        <p14:creationId xmlns:p14="http://schemas.microsoft.com/office/powerpoint/2010/main" val="4279915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7EAF9D3-38FC-4C1F-BAF2-CBEE05B6AC06}" type="datetimeFigureOut">
              <a:rPr lang="en-GB" smtClean="0"/>
              <a:t>11/11/2024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9334975-F704-4792-8CAF-659AC3560906}" type="slidenum">
              <a:rPr lang="en-GB" smtClean="0"/>
              <a:t>‹#›</a:t>
            </a:fld>
            <a:endParaRPr lang="en-GB"/>
          </a:p>
        </p:txBody>
      </p:sp>
    </p:spTree>
    <p:extLst>
      <p:ext uri="{BB962C8B-B14F-4D97-AF65-F5344CB8AC3E}">
        <p14:creationId xmlns:p14="http://schemas.microsoft.com/office/powerpoint/2010/main" val="2389043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7EAF9D3-38FC-4C1F-BAF2-CBEE05B6AC06}" type="datetimeFigureOut">
              <a:rPr lang="en-GB" smtClean="0"/>
              <a:t>11/11/2024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9334975-F704-4792-8CAF-659AC3560906}" type="slidenum">
              <a:rPr lang="en-GB" smtClean="0"/>
              <a:t>‹#›</a:t>
            </a:fld>
            <a:endParaRPr lang="en-GB"/>
          </a:p>
        </p:txBody>
      </p:sp>
    </p:spTree>
    <p:extLst>
      <p:ext uri="{BB962C8B-B14F-4D97-AF65-F5344CB8AC3E}">
        <p14:creationId xmlns:p14="http://schemas.microsoft.com/office/powerpoint/2010/main" val="2771609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EAF9D3-38FC-4C1F-BAF2-CBEE05B6AC06}" type="datetimeFigureOut">
              <a:rPr lang="en-GB" smtClean="0"/>
              <a:t>11/11/2024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9334975-F704-4792-8CAF-659AC3560906}" type="slidenum">
              <a:rPr lang="en-GB" smtClean="0"/>
              <a:t>‹#›</a:t>
            </a:fld>
            <a:endParaRPr lang="en-GB"/>
          </a:p>
        </p:txBody>
      </p:sp>
    </p:spTree>
    <p:extLst>
      <p:ext uri="{BB962C8B-B14F-4D97-AF65-F5344CB8AC3E}">
        <p14:creationId xmlns:p14="http://schemas.microsoft.com/office/powerpoint/2010/main" val="2649378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EAF9D3-38FC-4C1F-BAF2-CBEE05B6AC06}" type="datetimeFigureOut">
              <a:rPr lang="en-GB" smtClean="0"/>
              <a:t>11/11/2024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334975-F704-4792-8CAF-659AC3560906}" type="slidenum">
              <a:rPr lang="en-GB" smtClean="0"/>
              <a:t>‹#›</a:t>
            </a:fld>
            <a:endParaRPr lang="en-GB"/>
          </a:p>
        </p:txBody>
      </p:sp>
    </p:spTree>
    <p:extLst>
      <p:ext uri="{BB962C8B-B14F-4D97-AF65-F5344CB8AC3E}">
        <p14:creationId xmlns:p14="http://schemas.microsoft.com/office/powerpoint/2010/main" val="1820196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EAF9D3-38FC-4C1F-BAF2-CBEE05B6AC06}" type="datetimeFigureOut">
              <a:rPr lang="en-GB" smtClean="0"/>
              <a:t>11/11/2024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334975-F704-4792-8CAF-659AC3560906}" type="slidenum">
              <a:rPr lang="en-GB" smtClean="0"/>
              <a:t>‹#›</a:t>
            </a:fld>
            <a:endParaRPr lang="en-GB"/>
          </a:p>
        </p:txBody>
      </p:sp>
    </p:spTree>
    <p:extLst>
      <p:ext uri="{BB962C8B-B14F-4D97-AF65-F5344CB8AC3E}">
        <p14:creationId xmlns:p14="http://schemas.microsoft.com/office/powerpoint/2010/main" val="3865082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EAF9D3-38FC-4C1F-BAF2-CBEE05B6AC06}" type="datetimeFigureOut">
              <a:rPr lang="en-GB" smtClean="0"/>
              <a:t>11/11/2024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334975-F704-4792-8CAF-659AC3560906}" type="slidenum">
              <a:rPr lang="en-GB" smtClean="0"/>
              <a:t>‹#›</a:t>
            </a:fld>
            <a:endParaRPr lang="en-GB"/>
          </a:p>
        </p:txBody>
      </p:sp>
    </p:spTree>
    <p:extLst>
      <p:ext uri="{BB962C8B-B14F-4D97-AF65-F5344CB8AC3E}">
        <p14:creationId xmlns:p14="http://schemas.microsoft.com/office/powerpoint/2010/main" val="2035673973"/>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7"/>
          <p:cNvSpPr txBox="1">
            <a:spLocks noChangeArrowheads="1"/>
          </p:cNvSpPr>
          <p:nvPr/>
        </p:nvSpPr>
        <p:spPr bwMode="auto">
          <a:xfrm>
            <a:off x="4064749" y="3549060"/>
            <a:ext cx="4373088" cy="253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buFont typeface="Arial" charset="0"/>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buFont typeface="Arial" charset="0"/>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buFont typeface="Arial" charset="0"/>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buFont typeface="Arial" charset="0"/>
              <a:defRPr sz="2400">
                <a:solidFill>
                  <a:schemeClr val="tx1"/>
                </a:solidFill>
                <a:latin typeface="Times New Roman" charset="0"/>
                <a:ea typeface="ＭＳ Ｐゴシック" charset="-128"/>
              </a:defRPr>
            </a:lvl9pPr>
          </a:lstStyle>
          <a:p>
            <a:pPr algn="ctr"/>
            <a:endParaRPr lang="en-IN" sz="1800" dirty="0">
              <a:solidFill>
                <a:srgbClr val="7030A0"/>
              </a:solidFill>
            </a:endParaRPr>
          </a:p>
          <a:p>
            <a:pPr algn="ctr"/>
            <a:endParaRPr lang="en-IN" sz="1800" dirty="0">
              <a:solidFill>
                <a:srgbClr val="7030A0"/>
              </a:solidFill>
            </a:endParaRPr>
          </a:p>
          <a:p>
            <a:pPr marL="352425" marR="348615" indent="1270" algn="ctr">
              <a:spcBef>
                <a:spcPts val="100"/>
              </a:spcBef>
            </a:pPr>
            <a:r>
              <a:rPr lang="en-IN" dirty="0" err="1">
                <a:solidFill>
                  <a:srgbClr val="6F2F9F"/>
                </a:solidFill>
                <a:latin typeface="Times New Roman"/>
                <a:cs typeface="Times New Roman"/>
              </a:rPr>
              <a:t>Dr.</a:t>
            </a:r>
            <a:r>
              <a:rPr lang="en-IN" dirty="0">
                <a:solidFill>
                  <a:srgbClr val="6F2F9F"/>
                </a:solidFill>
                <a:latin typeface="Times New Roman"/>
                <a:cs typeface="Times New Roman"/>
              </a:rPr>
              <a:t> </a:t>
            </a:r>
            <a:r>
              <a:rPr lang="en-IN" spc="-5" dirty="0">
                <a:solidFill>
                  <a:srgbClr val="6F2F9F"/>
                </a:solidFill>
                <a:latin typeface="Times New Roman"/>
                <a:cs typeface="Times New Roman"/>
              </a:rPr>
              <a:t>Semanti </a:t>
            </a:r>
            <a:r>
              <a:rPr lang="en-IN" dirty="0">
                <a:solidFill>
                  <a:srgbClr val="6F2F9F"/>
                </a:solidFill>
                <a:latin typeface="Times New Roman"/>
                <a:cs typeface="Times New Roman"/>
              </a:rPr>
              <a:t>Basu  </a:t>
            </a:r>
          </a:p>
          <a:p>
            <a:pPr marL="352425" marR="348615" indent="1270" algn="ctr">
              <a:spcBef>
                <a:spcPts val="100"/>
              </a:spcBef>
            </a:pPr>
            <a:r>
              <a:rPr lang="en-IN" dirty="0">
                <a:solidFill>
                  <a:srgbClr val="6F2F9F"/>
                </a:solidFill>
                <a:latin typeface="Times New Roman"/>
                <a:cs typeface="Times New Roman"/>
              </a:rPr>
              <a:t>Assistant Professor </a:t>
            </a:r>
          </a:p>
          <a:p>
            <a:pPr marL="352425" marR="348615" indent="1270" algn="ctr">
              <a:spcBef>
                <a:spcPts val="100"/>
              </a:spcBef>
            </a:pPr>
            <a:r>
              <a:rPr lang="en-IN" spc="-5" dirty="0">
                <a:solidFill>
                  <a:srgbClr val="6F2F9F"/>
                </a:solidFill>
                <a:latin typeface="Times New Roman"/>
                <a:cs typeface="Times New Roman"/>
              </a:rPr>
              <a:t>Department </a:t>
            </a:r>
            <a:r>
              <a:rPr lang="en-IN" dirty="0">
                <a:solidFill>
                  <a:srgbClr val="6F2F9F"/>
                </a:solidFill>
                <a:latin typeface="Times New Roman"/>
                <a:cs typeface="Times New Roman"/>
              </a:rPr>
              <a:t>of</a:t>
            </a:r>
            <a:r>
              <a:rPr lang="en-IN" spc="-50" dirty="0">
                <a:solidFill>
                  <a:srgbClr val="6F2F9F"/>
                </a:solidFill>
                <a:latin typeface="Times New Roman"/>
                <a:cs typeface="Times New Roman"/>
              </a:rPr>
              <a:t> </a:t>
            </a:r>
            <a:r>
              <a:rPr lang="en-IN" spc="-5" dirty="0">
                <a:solidFill>
                  <a:srgbClr val="6F2F9F"/>
                </a:solidFill>
                <a:latin typeface="Times New Roman"/>
                <a:cs typeface="Times New Roman"/>
              </a:rPr>
              <a:t>Chemistry</a:t>
            </a:r>
            <a:endParaRPr lang="en-IN" dirty="0">
              <a:latin typeface="Times New Roman"/>
              <a:cs typeface="Times New Roman"/>
            </a:endParaRPr>
          </a:p>
          <a:p>
            <a:pPr marL="12700" marR="5080" algn="ctr">
              <a:spcBef>
                <a:spcPts val="5"/>
              </a:spcBef>
            </a:pPr>
            <a:r>
              <a:rPr lang="en-IN" dirty="0">
                <a:solidFill>
                  <a:srgbClr val="6F2F9F"/>
                </a:solidFill>
                <a:latin typeface="Times New Roman"/>
                <a:cs typeface="Times New Roman"/>
              </a:rPr>
              <a:t>Bejoy Narayan</a:t>
            </a:r>
            <a:r>
              <a:rPr lang="en-IN" spc="-90" dirty="0">
                <a:solidFill>
                  <a:srgbClr val="6F2F9F"/>
                </a:solidFill>
                <a:latin typeface="Times New Roman"/>
                <a:cs typeface="Times New Roman"/>
              </a:rPr>
              <a:t> </a:t>
            </a:r>
            <a:r>
              <a:rPr lang="en-IN" dirty="0">
                <a:solidFill>
                  <a:srgbClr val="6F2F9F"/>
                </a:solidFill>
                <a:latin typeface="Times New Roman"/>
                <a:cs typeface="Times New Roman"/>
              </a:rPr>
              <a:t>Mahavidyalaya  </a:t>
            </a:r>
            <a:r>
              <a:rPr lang="en-IN" dirty="0" err="1">
                <a:solidFill>
                  <a:srgbClr val="6F2F9F"/>
                </a:solidFill>
                <a:latin typeface="Times New Roman"/>
                <a:cs typeface="Times New Roman"/>
              </a:rPr>
              <a:t>Itachuna</a:t>
            </a:r>
            <a:r>
              <a:rPr lang="en-IN" dirty="0">
                <a:solidFill>
                  <a:srgbClr val="6F2F9F"/>
                </a:solidFill>
                <a:latin typeface="Times New Roman"/>
                <a:cs typeface="Times New Roman"/>
              </a:rPr>
              <a:t>,</a:t>
            </a:r>
            <a:r>
              <a:rPr lang="en-IN" spc="-45" dirty="0">
                <a:solidFill>
                  <a:srgbClr val="6F2F9F"/>
                </a:solidFill>
                <a:latin typeface="Times New Roman"/>
                <a:cs typeface="Times New Roman"/>
              </a:rPr>
              <a:t> </a:t>
            </a:r>
            <a:r>
              <a:rPr lang="en-IN" spc="-5" dirty="0">
                <a:solidFill>
                  <a:srgbClr val="6F2F9F"/>
                </a:solidFill>
                <a:latin typeface="Times New Roman"/>
                <a:cs typeface="Times New Roman"/>
              </a:rPr>
              <a:t>Hooghly, W.B., India</a:t>
            </a:r>
            <a:endParaRPr lang="en-IN" dirty="0">
              <a:latin typeface="Times New Roman"/>
              <a:cs typeface="Times New Roman"/>
            </a:endParaRPr>
          </a:p>
        </p:txBody>
      </p:sp>
      <p:sp>
        <p:nvSpPr>
          <p:cNvPr id="3" name="TextBox 2">
            <a:extLst>
              <a:ext uri="{FF2B5EF4-FFF2-40B4-BE49-F238E27FC236}">
                <a16:creationId xmlns:a16="http://schemas.microsoft.com/office/drawing/2014/main" id="{0B943C05-1A9C-FF50-E33E-8FECF013D51A}"/>
              </a:ext>
            </a:extLst>
          </p:cNvPr>
          <p:cNvSpPr txBox="1"/>
          <p:nvPr/>
        </p:nvSpPr>
        <p:spPr>
          <a:xfrm>
            <a:off x="2133600" y="914401"/>
            <a:ext cx="8001000" cy="1908215"/>
          </a:xfrm>
          <a:prstGeom prst="rect">
            <a:avLst/>
          </a:prstGeom>
          <a:noFill/>
        </p:spPr>
        <p:txBody>
          <a:bodyPr wrap="square">
            <a:spAutoFit/>
          </a:bodyPr>
          <a:lstStyle/>
          <a:p>
            <a:pPr algn="ctr"/>
            <a:r>
              <a:rPr lang="en-US" sz="5900" b="1" dirty="0">
                <a:solidFill>
                  <a:srgbClr val="6600CC"/>
                </a:solidFill>
                <a:effectLst>
                  <a:outerShdw blurRad="38100" dist="38100" dir="2700000" algn="tl">
                    <a:srgbClr val="C0C0C0"/>
                  </a:outerShdw>
                </a:effectLst>
                <a:latin typeface="Arial" charset="0"/>
              </a:rPr>
              <a:t>Noble Gases Chemistry (Group-18)</a:t>
            </a:r>
            <a:endParaRPr lang="en-US" sz="5900" b="1" dirty="0">
              <a:solidFill>
                <a:srgbClr val="6600CC"/>
              </a:solidFill>
            </a:endParaRPr>
          </a:p>
        </p:txBody>
      </p:sp>
    </p:spTree>
    <p:extLst>
      <p:ext uri="{BB962C8B-B14F-4D97-AF65-F5344CB8AC3E}">
        <p14:creationId xmlns:p14="http://schemas.microsoft.com/office/powerpoint/2010/main" val="842788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15188" y="96478"/>
            <a:ext cx="6861174" cy="523220"/>
          </a:xfrm>
          <a:prstGeom prst="rect">
            <a:avLst/>
          </a:prstGeom>
        </p:spPr>
        <p:txBody>
          <a:bodyPr wrap="none">
            <a:spAutoFit/>
          </a:bodyPr>
          <a:lstStyle/>
          <a:p>
            <a:r>
              <a:rPr lang="en-GB" sz="2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Compounds of the Nobel Gases (Reactivity)</a:t>
            </a:r>
            <a:endParaRPr lang="en-GB" sz="2800" dirty="0">
              <a:solidFill>
                <a:srgbClr val="C00000"/>
              </a:solidFill>
            </a:endParaRPr>
          </a:p>
        </p:txBody>
      </p:sp>
      <p:sp>
        <p:nvSpPr>
          <p:cNvPr id="2" name="Rectangle 1"/>
          <p:cNvSpPr/>
          <p:nvPr/>
        </p:nvSpPr>
        <p:spPr>
          <a:xfrm>
            <a:off x="531017" y="797314"/>
            <a:ext cx="11143241" cy="5831853"/>
          </a:xfrm>
          <a:prstGeom prst="rect">
            <a:avLst/>
          </a:prstGeom>
        </p:spPr>
        <p:txBody>
          <a:bodyPr wrap="square">
            <a:spAutoFit/>
          </a:bodyPr>
          <a:lstStyle/>
          <a:p>
            <a:pPr marL="342900" indent="-342900" algn="just">
              <a:lnSpc>
                <a:spcPct val="150000"/>
              </a:lnSpc>
              <a:spcBef>
                <a:spcPct val="50000"/>
              </a:spcBef>
              <a:buClr>
                <a:srgbClr val="FF0000"/>
              </a:buClr>
              <a:buFont typeface="Arial" panose="020B0604020202020204" pitchFamily="34" charset="0"/>
              <a:buChar char="•"/>
            </a:pPr>
            <a:r>
              <a:rPr lang="en-GB" sz="2800" dirty="0">
                <a:latin typeface="Times New Roman" panose="02020603050405020304" pitchFamily="18" charset="0"/>
                <a:cs typeface="Times New Roman" panose="02020603050405020304" pitchFamily="18" charset="0"/>
              </a:rPr>
              <a:t>Xe is more reactive than </a:t>
            </a:r>
            <a:r>
              <a:rPr lang="en-GB" sz="2800" dirty="0" err="1">
                <a:latin typeface="Times New Roman" panose="02020603050405020304" pitchFamily="18" charset="0"/>
                <a:cs typeface="Times New Roman" panose="02020603050405020304" pitchFamily="18" charset="0"/>
              </a:rPr>
              <a:t>Ar</a:t>
            </a:r>
            <a:r>
              <a:rPr lang="en-GB" sz="2800" dirty="0">
                <a:latin typeface="Times New Roman" panose="02020603050405020304" pitchFamily="18" charset="0"/>
                <a:cs typeface="Times New Roman" panose="02020603050405020304" pitchFamily="18" charset="0"/>
              </a:rPr>
              <a:t> and Kr </a:t>
            </a:r>
          </a:p>
          <a:p>
            <a:pPr marL="800100" lvl="1" indent="-342900" algn="just">
              <a:lnSpc>
                <a:spcPct val="150000"/>
              </a:lnSpc>
              <a:spcBef>
                <a:spcPct val="50000"/>
              </a:spcBef>
              <a:buClr>
                <a:srgbClr val="FF0000"/>
              </a:buClr>
              <a:buFont typeface="Wingdings" panose="05000000000000000000" pitchFamily="2" charset="2"/>
              <a:buChar char="Ø"/>
            </a:pPr>
            <a:r>
              <a:rPr lang="en-GB" sz="2800" dirty="0">
                <a:latin typeface="Times New Roman" panose="02020603050405020304" pitchFamily="18" charset="0"/>
                <a:cs typeface="Times New Roman" panose="02020603050405020304" pitchFamily="18" charset="0"/>
              </a:rPr>
              <a:t>due to it's low ionisation energy. </a:t>
            </a:r>
          </a:p>
          <a:p>
            <a:pPr marL="342900" indent="-342900" algn="just">
              <a:lnSpc>
                <a:spcPct val="150000"/>
              </a:lnSpc>
              <a:spcBef>
                <a:spcPct val="50000"/>
              </a:spcBef>
              <a:buClr>
                <a:srgbClr val="FF0000"/>
              </a:buClr>
              <a:buFont typeface="Arial" panose="020B0604020202020204" pitchFamily="34" charset="0"/>
              <a:buChar char="•"/>
            </a:pPr>
            <a:r>
              <a:rPr lang="en-GB" sz="2800" dirty="0">
                <a:latin typeface="Times New Roman" panose="02020603050405020304" pitchFamily="18" charset="0"/>
                <a:cs typeface="Times New Roman" panose="02020603050405020304" pitchFamily="18" charset="0"/>
              </a:rPr>
              <a:t>Radon is radioactive and it will not show chemical reactivity. </a:t>
            </a:r>
            <a:endParaRPr lang="en-US" sz="2800" dirty="0">
              <a:latin typeface="Times New Roman" panose="02020603050405020304" pitchFamily="18" charset="0"/>
              <a:cs typeface="Times New Roman" panose="02020603050405020304" pitchFamily="18" charset="0"/>
            </a:endParaRPr>
          </a:p>
          <a:p>
            <a:pPr marL="342900" indent="-342900" algn="just">
              <a:lnSpc>
                <a:spcPct val="150000"/>
              </a:lnSpc>
              <a:buClr>
                <a:srgbClr val="FF0000"/>
              </a:buClr>
              <a:buFont typeface="Arial" panose="020B0604020202020204" pitchFamily="34" charset="0"/>
              <a:buChar char="•"/>
            </a:pPr>
            <a:r>
              <a:rPr lang="en-GB" sz="2800" dirty="0">
                <a:solidFill>
                  <a:srgbClr val="000000"/>
                </a:solidFill>
                <a:latin typeface="Times New Roman" panose="02020603050405020304" pitchFamily="18" charset="0"/>
                <a:cs typeface="Times New Roman" panose="02020603050405020304" pitchFamily="18" charset="0"/>
              </a:rPr>
              <a:t>Krypton forms only one known stable neutral molecule KrF</a:t>
            </a:r>
            <a:r>
              <a:rPr lang="en-GB" sz="2800" baseline="-25000" dirty="0">
                <a:solidFill>
                  <a:srgbClr val="000000"/>
                </a:solidFill>
                <a:latin typeface="Times New Roman" panose="02020603050405020304" pitchFamily="18" charset="0"/>
                <a:cs typeface="Times New Roman" panose="02020603050405020304" pitchFamily="18" charset="0"/>
              </a:rPr>
              <a:t>2</a:t>
            </a:r>
            <a:r>
              <a:rPr lang="en-GB" sz="2800" dirty="0">
                <a:solidFill>
                  <a:srgbClr val="000000"/>
                </a:solidFill>
                <a:latin typeface="Times New Roman" panose="02020603050405020304" pitchFamily="18" charset="0"/>
                <a:cs typeface="Times New Roman" panose="02020603050405020304" pitchFamily="18" charset="0"/>
              </a:rPr>
              <a:t>.</a:t>
            </a:r>
          </a:p>
          <a:p>
            <a:pPr marL="342900" indent="-342900" algn="just">
              <a:lnSpc>
                <a:spcPct val="150000"/>
              </a:lnSpc>
              <a:spcBef>
                <a:spcPct val="50000"/>
              </a:spcBef>
              <a:buClr>
                <a:srgbClr val="FF0000"/>
              </a:buClr>
              <a:buFont typeface="Arial" panose="020B0604020202020204" pitchFamily="34" charset="0"/>
              <a:buChar char="•"/>
            </a:pPr>
            <a:r>
              <a:rPr lang="en-GB" sz="2800" dirty="0" err="1">
                <a:latin typeface="Times New Roman" panose="02020603050405020304" pitchFamily="18" charset="0"/>
                <a:cs typeface="Times New Roman" panose="02020603050405020304" pitchFamily="18" charset="0"/>
              </a:rPr>
              <a:t>Xe</a:t>
            </a:r>
            <a:r>
              <a:rPr lang="en-GB" sz="2800" dirty="0">
                <a:latin typeface="Times New Roman" panose="02020603050405020304" pitchFamily="18" charset="0"/>
                <a:cs typeface="Times New Roman" panose="02020603050405020304" pitchFamily="18" charset="0"/>
              </a:rPr>
              <a:t> shows tendency to lose electrons in many of it's reactions. Therefore, </a:t>
            </a:r>
            <a:r>
              <a:rPr lang="en-GB" sz="2800" dirty="0" err="1">
                <a:latin typeface="Times New Roman" panose="02020603050405020304" pitchFamily="18" charset="0"/>
                <a:cs typeface="Times New Roman" panose="02020603050405020304" pitchFamily="18" charset="0"/>
              </a:rPr>
              <a:t>Xe</a:t>
            </a:r>
            <a:r>
              <a:rPr lang="en-GB" sz="2800" dirty="0">
                <a:latin typeface="Times New Roman" panose="02020603050405020304" pitchFamily="18" charset="0"/>
                <a:cs typeface="Times New Roman" panose="02020603050405020304" pitchFamily="18" charset="0"/>
              </a:rPr>
              <a:t> combines with only more electronegative elements like F and O or electronegative groups.</a:t>
            </a:r>
          </a:p>
          <a:p>
            <a:pPr marL="342900" indent="-342900" algn="just">
              <a:lnSpc>
                <a:spcPct val="150000"/>
              </a:lnSpc>
              <a:buClr>
                <a:srgbClr val="FF0000"/>
              </a:buClr>
              <a:buFont typeface="Arial" panose="020B0604020202020204" pitchFamily="34" charset="0"/>
              <a:buChar char="•"/>
            </a:pPr>
            <a:r>
              <a:rPr lang="en-GB" sz="2800" dirty="0" err="1">
                <a:latin typeface="Times New Roman" panose="02020603050405020304" pitchFamily="18" charset="0"/>
                <a:cs typeface="Times New Roman" panose="02020603050405020304" pitchFamily="18" charset="0"/>
              </a:rPr>
              <a:t>Xe</a:t>
            </a:r>
            <a:r>
              <a:rPr lang="en-GB" sz="2800" dirty="0">
                <a:latin typeface="Times New Roman" panose="02020603050405020304" pitchFamily="18" charset="0"/>
                <a:cs typeface="Times New Roman" panose="02020603050405020304" pitchFamily="18" charset="0"/>
              </a:rPr>
              <a:t> does not combine with less electronegative elements like Cl</a:t>
            </a:r>
            <a:r>
              <a:rPr lang="en-GB" sz="2800" baseline="-25000" dirty="0">
                <a:latin typeface="Times New Roman" panose="02020603050405020304" pitchFamily="18" charset="0"/>
                <a:cs typeface="Times New Roman" panose="02020603050405020304" pitchFamily="18" charset="0"/>
              </a:rPr>
              <a:t>2 </a:t>
            </a:r>
            <a:r>
              <a:rPr lang="en-GB" sz="2800" dirty="0">
                <a:latin typeface="Times New Roman" panose="02020603050405020304" pitchFamily="18" charset="0"/>
                <a:cs typeface="Times New Roman" panose="02020603050405020304" pitchFamily="18" charset="0"/>
              </a:rPr>
              <a:t>or N</a:t>
            </a:r>
            <a:r>
              <a:rPr lang="en-GB" sz="2800" baseline="-25000" dirty="0">
                <a:latin typeface="Times New Roman" panose="02020603050405020304" pitchFamily="18" charset="0"/>
                <a:cs typeface="Times New Roman" panose="02020603050405020304" pitchFamily="18" charset="0"/>
              </a:rPr>
              <a:t>2</a:t>
            </a:r>
            <a:r>
              <a:rPr lang="en-GB"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53375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81550" y="125353"/>
            <a:ext cx="3374642" cy="523220"/>
          </a:xfrm>
          <a:prstGeom prst="rect">
            <a:avLst/>
          </a:prstGeom>
        </p:spPr>
        <p:txBody>
          <a:bodyPr wrap="none">
            <a:spAutoFit/>
          </a:bodyPr>
          <a:lstStyle/>
          <a:p>
            <a:pPr algn="ctr"/>
            <a:r>
              <a:rPr lang="en-GB" sz="2800" b="1" dirty="0">
                <a:solidFill>
                  <a:srgbClr val="C00000"/>
                </a:solidFill>
                <a:latin typeface="Times New Roman" panose="02020603050405020304" pitchFamily="18" charset="0"/>
                <a:cs typeface="Times New Roman" panose="02020603050405020304" pitchFamily="18" charset="0"/>
              </a:rPr>
              <a:t>The Element Helium</a:t>
            </a:r>
          </a:p>
        </p:txBody>
      </p:sp>
      <p:sp>
        <p:nvSpPr>
          <p:cNvPr id="5" name="Rectangle 4"/>
          <p:cNvSpPr/>
          <p:nvPr/>
        </p:nvSpPr>
        <p:spPr>
          <a:xfrm>
            <a:off x="612436" y="780913"/>
            <a:ext cx="10872591" cy="5617692"/>
          </a:xfrm>
          <a:prstGeom prst="rect">
            <a:avLst/>
          </a:prstGeom>
        </p:spPr>
        <p:txBody>
          <a:bodyPr wrap="square">
            <a:spAutoFit/>
          </a:bodyPr>
          <a:lstStyle/>
          <a:p>
            <a:pPr marL="342900" indent="-342900" algn="just">
              <a:lnSpc>
                <a:spcPct val="150000"/>
              </a:lnSpc>
              <a:buClr>
                <a:srgbClr val="FF0000"/>
              </a:buClr>
              <a:buFont typeface="Arial" panose="020B0604020202020204" pitchFamily="34" charset="0"/>
              <a:buChar char="•"/>
            </a:pPr>
            <a:r>
              <a:rPr lang="en-GB" sz="2200" b="1" dirty="0">
                <a:solidFill>
                  <a:srgbClr val="000000"/>
                </a:solidFill>
                <a:latin typeface="Times New Roman" panose="02020603050405020304" pitchFamily="18" charset="0"/>
                <a:cs typeface="Times New Roman" panose="02020603050405020304" pitchFamily="18" charset="0"/>
              </a:rPr>
              <a:t>Helium (He) is the second most abundant element in the universe after hydrogen.</a:t>
            </a:r>
          </a:p>
          <a:p>
            <a:pPr marL="342900" indent="-342900" algn="just">
              <a:lnSpc>
                <a:spcPct val="150000"/>
              </a:lnSpc>
              <a:buClr>
                <a:srgbClr val="FF0000"/>
              </a:buClr>
              <a:buFont typeface="Arial" panose="020B0604020202020204" pitchFamily="34" charset="0"/>
              <a:buChar char="•"/>
            </a:pPr>
            <a:r>
              <a:rPr lang="en-GB" sz="2200" b="1" dirty="0">
                <a:solidFill>
                  <a:srgbClr val="000000"/>
                </a:solidFill>
                <a:latin typeface="Times New Roman" panose="02020603050405020304" pitchFamily="18" charset="0"/>
                <a:cs typeface="Times New Roman" panose="02020603050405020304" pitchFamily="18" charset="0"/>
              </a:rPr>
              <a:t>However it is rare on earth because Its density is very low, so that it can reach the high speeds needed to escape from the atmosphere.</a:t>
            </a:r>
          </a:p>
          <a:p>
            <a:pPr marL="342900" indent="-342900" algn="just">
              <a:lnSpc>
                <a:spcPct val="150000"/>
              </a:lnSpc>
              <a:buClr>
                <a:srgbClr val="FF0000"/>
              </a:buClr>
              <a:buFont typeface="Arial" panose="020B0604020202020204" pitchFamily="34" charset="0"/>
              <a:buChar char="•"/>
            </a:pPr>
            <a:r>
              <a:rPr lang="en-GB" sz="2200" b="1" dirty="0">
                <a:solidFill>
                  <a:srgbClr val="000000"/>
                </a:solidFill>
                <a:latin typeface="Times New Roman" panose="02020603050405020304" pitchFamily="18" charset="0"/>
                <a:cs typeface="Times New Roman" panose="02020603050405020304" pitchFamily="18" charset="0"/>
              </a:rPr>
              <a:t>It is the least reactive of all elements; it does not react with any other elements or ions, so there are no helium-bearing minerals in nature. </a:t>
            </a:r>
          </a:p>
          <a:p>
            <a:pPr marL="342900" indent="-342900" algn="just">
              <a:lnSpc>
                <a:spcPct val="150000"/>
              </a:lnSpc>
              <a:buClr>
                <a:srgbClr val="FF0000"/>
              </a:buClr>
              <a:buFont typeface="Arial" panose="020B0604020202020204" pitchFamily="34" charset="0"/>
              <a:buChar char="•"/>
            </a:pPr>
            <a:r>
              <a:rPr lang="en-GB" sz="2200" b="1" dirty="0">
                <a:solidFill>
                  <a:srgbClr val="000000"/>
                </a:solidFill>
                <a:latin typeface="Times New Roman" panose="02020603050405020304" pitchFamily="18" charset="0"/>
                <a:cs typeface="Times New Roman" panose="02020603050405020304" pitchFamily="18" charset="0"/>
              </a:rPr>
              <a:t>He is </a:t>
            </a:r>
            <a:r>
              <a:rPr lang="en-GB" sz="2200" b="1" dirty="0" err="1">
                <a:solidFill>
                  <a:srgbClr val="000000"/>
                </a:solidFill>
                <a:latin typeface="Times New Roman" panose="02020603050405020304" pitchFamily="18" charset="0"/>
                <a:cs typeface="Times New Roman" panose="02020603050405020304" pitchFamily="18" charset="0"/>
              </a:rPr>
              <a:t>colorless</a:t>
            </a:r>
            <a:r>
              <a:rPr lang="en-GB" sz="2200" b="1" dirty="0">
                <a:solidFill>
                  <a:srgbClr val="000000"/>
                </a:solidFill>
                <a:latin typeface="Times New Roman" panose="02020603050405020304" pitchFamily="18" charset="0"/>
                <a:cs typeface="Times New Roman" panose="02020603050405020304" pitchFamily="18" charset="0"/>
              </a:rPr>
              <a:t>, </a:t>
            </a:r>
            <a:r>
              <a:rPr lang="en-GB" sz="2200" b="1" dirty="0" err="1">
                <a:solidFill>
                  <a:srgbClr val="000000"/>
                </a:solidFill>
                <a:latin typeface="Times New Roman" panose="02020603050405020304" pitchFamily="18" charset="0"/>
                <a:cs typeface="Times New Roman" panose="02020603050405020304" pitchFamily="18" charset="0"/>
              </a:rPr>
              <a:t>odorless</a:t>
            </a:r>
            <a:r>
              <a:rPr lang="en-GB" sz="2200" b="1" dirty="0">
                <a:solidFill>
                  <a:srgbClr val="000000"/>
                </a:solidFill>
                <a:latin typeface="Times New Roman" panose="02020603050405020304" pitchFamily="18" charset="0"/>
                <a:cs typeface="Times New Roman" panose="02020603050405020304" pitchFamily="18" charset="0"/>
              </a:rPr>
              <a:t>, and tasteless and extremely light.</a:t>
            </a:r>
          </a:p>
          <a:p>
            <a:pPr marL="342900" indent="-342900" algn="just">
              <a:lnSpc>
                <a:spcPct val="150000"/>
              </a:lnSpc>
              <a:buClr>
                <a:srgbClr val="FF0000"/>
              </a:buClr>
              <a:buFont typeface="Arial" panose="020B0604020202020204" pitchFamily="34" charset="0"/>
              <a:buChar char="•"/>
            </a:pPr>
            <a:r>
              <a:rPr lang="en-GB" sz="2200" b="1" dirty="0">
                <a:solidFill>
                  <a:srgbClr val="000000"/>
                </a:solidFill>
                <a:latin typeface="Times New Roman" panose="02020603050405020304" pitchFamily="18" charset="0"/>
                <a:cs typeface="Times New Roman" panose="02020603050405020304" pitchFamily="18" charset="0"/>
              </a:rPr>
              <a:t>He was first observed by studying the sun, and was named after the Greek word for the sun, Helios.</a:t>
            </a:r>
          </a:p>
          <a:p>
            <a:pPr marL="342900" indent="-342900" algn="just">
              <a:lnSpc>
                <a:spcPct val="150000"/>
              </a:lnSpc>
              <a:buClr>
                <a:srgbClr val="FF0000"/>
              </a:buClr>
              <a:buFont typeface="Arial" panose="020B0604020202020204" pitchFamily="34" charset="0"/>
              <a:buChar char="•"/>
            </a:pPr>
            <a:r>
              <a:rPr lang="en-GB" sz="2200" b="1" dirty="0">
                <a:solidFill>
                  <a:srgbClr val="000000"/>
                </a:solidFill>
                <a:latin typeface="Times New Roman" panose="02020603050405020304" pitchFamily="18" charset="0"/>
                <a:cs typeface="Times New Roman" panose="02020603050405020304" pitchFamily="18" charset="0"/>
              </a:rPr>
              <a:t>The density of He is very low and it is non-flammable therefore it is used to provide resistance in aircrafts.</a:t>
            </a:r>
          </a:p>
          <a:p>
            <a:pPr marL="342900" indent="-342900" algn="just">
              <a:lnSpc>
                <a:spcPct val="150000"/>
              </a:lnSpc>
              <a:buClr>
                <a:srgbClr val="FF0000"/>
              </a:buClr>
              <a:buFont typeface="Arial" panose="020B0604020202020204" pitchFamily="34" charset="0"/>
              <a:buChar char="•"/>
            </a:pPr>
            <a:r>
              <a:rPr lang="en-GB" sz="2200" b="1" dirty="0">
                <a:solidFill>
                  <a:srgbClr val="000000"/>
                </a:solidFill>
                <a:latin typeface="Times New Roman" panose="02020603050405020304" pitchFamily="18" charset="0"/>
                <a:cs typeface="Times New Roman" panose="02020603050405020304" pitchFamily="18" charset="0"/>
              </a:rPr>
              <a:t>He is the only element known to have more than one liquid phase.</a:t>
            </a:r>
          </a:p>
        </p:txBody>
      </p:sp>
    </p:spTree>
    <p:extLst>
      <p:ext uri="{BB962C8B-B14F-4D97-AF65-F5344CB8AC3E}">
        <p14:creationId xmlns:p14="http://schemas.microsoft.com/office/powerpoint/2010/main" val="897437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11750" y="54233"/>
            <a:ext cx="3376245" cy="523220"/>
          </a:xfrm>
          <a:prstGeom prst="rect">
            <a:avLst/>
          </a:prstGeom>
        </p:spPr>
        <p:txBody>
          <a:bodyPr wrap="none">
            <a:spAutoFit/>
          </a:bodyPr>
          <a:lstStyle/>
          <a:p>
            <a:pPr algn="just"/>
            <a:r>
              <a:rPr lang="en-GB" sz="2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Elements Xenon</a:t>
            </a:r>
          </a:p>
        </p:txBody>
      </p:sp>
      <p:sp>
        <p:nvSpPr>
          <p:cNvPr id="5" name="Rectangle 4"/>
          <p:cNvSpPr/>
          <p:nvPr/>
        </p:nvSpPr>
        <p:spPr>
          <a:xfrm>
            <a:off x="386080" y="646030"/>
            <a:ext cx="11471753" cy="6119945"/>
          </a:xfrm>
          <a:prstGeom prst="rect">
            <a:avLst/>
          </a:prstGeom>
        </p:spPr>
        <p:txBody>
          <a:bodyPr wrap="square">
            <a:spAutoFit/>
          </a:bodyPr>
          <a:lstStyle/>
          <a:p>
            <a:pPr marL="342900" indent="-342900" algn="just">
              <a:lnSpc>
                <a:spcPct val="150000"/>
              </a:lnSpc>
              <a:buClr>
                <a:srgbClr val="FF0000"/>
              </a:buClr>
              <a:buFont typeface="Arial" panose="020B0604020202020204" pitchFamily="34" charset="0"/>
              <a:buChar char="•"/>
            </a:pPr>
            <a:r>
              <a:rPr lang="en-GB" sz="2400" b="1" dirty="0">
                <a:solidFill>
                  <a:srgbClr val="000000"/>
                </a:solidFill>
                <a:latin typeface="Times New Roman" panose="02020603050405020304" pitchFamily="18" charset="0"/>
                <a:cs typeface="Times New Roman" panose="02020603050405020304" pitchFamily="18" charset="0"/>
              </a:rPr>
              <a:t>Xenon is unique for being the first noble gas element to be synthesized into a compound.</a:t>
            </a:r>
          </a:p>
          <a:p>
            <a:pPr marL="342900" indent="-342900" algn="just">
              <a:lnSpc>
                <a:spcPct val="150000"/>
              </a:lnSpc>
              <a:buClr>
                <a:srgbClr val="FF0000"/>
              </a:buClr>
              <a:buFont typeface="Arial" panose="020B0604020202020204" pitchFamily="34" charset="0"/>
              <a:buChar char="•"/>
            </a:pPr>
            <a:r>
              <a:rPr lang="en-GB" sz="2400" b="1" dirty="0">
                <a:latin typeface="Times New Roman" panose="02020603050405020304" pitchFamily="18" charset="0"/>
                <a:cs typeface="Times New Roman" panose="02020603050405020304" pitchFamily="18" charset="0"/>
              </a:rPr>
              <a:t>Discovered on 1898 by Sir William Ramsay. </a:t>
            </a:r>
          </a:p>
          <a:p>
            <a:pPr marL="342900" indent="-342900" algn="just">
              <a:lnSpc>
                <a:spcPct val="150000"/>
              </a:lnSpc>
              <a:buClr>
                <a:srgbClr val="FF0000"/>
              </a:buClr>
              <a:buFont typeface="Arial" panose="020B0604020202020204" pitchFamily="34" charset="0"/>
              <a:buChar char="•"/>
            </a:pPr>
            <a:r>
              <a:rPr lang="en-GB" sz="2400" b="1" dirty="0">
                <a:latin typeface="Times New Roman" panose="02020603050405020304" pitchFamily="18" charset="0"/>
                <a:cs typeface="Times New Roman" panose="02020603050405020304" pitchFamily="18" charset="0"/>
              </a:rPr>
              <a:t>Xenon is present to a small extent in the atmosphere (less than one ppm by volume).</a:t>
            </a:r>
          </a:p>
          <a:p>
            <a:pPr marL="342900" indent="-342900" algn="just">
              <a:lnSpc>
                <a:spcPct val="150000"/>
              </a:lnSpc>
              <a:buClr>
                <a:srgbClr val="FF0000"/>
              </a:buClr>
              <a:buFont typeface="Arial" panose="020B0604020202020204" pitchFamily="34" charset="0"/>
              <a:buChar char="•"/>
            </a:pPr>
            <a:r>
              <a:rPr lang="en-GB" sz="2400" b="1" dirty="0">
                <a:latin typeface="Times New Roman" panose="02020603050405020304" pitchFamily="18" charset="0"/>
                <a:cs typeface="Times New Roman" panose="02020603050405020304" pitchFamily="18" charset="0"/>
              </a:rPr>
              <a:t>Metallic xenon is produced by applying several hundred kilobars of pressure.</a:t>
            </a:r>
          </a:p>
          <a:p>
            <a:pPr marL="342900" lvl="0" indent="-342900" algn="just" eaLnBrk="0" fontAlgn="base" hangingPunct="0">
              <a:lnSpc>
                <a:spcPct val="150000"/>
              </a:lnSpc>
              <a:spcBef>
                <a:spcPct val="0"/>
              </a:spcBef>
              <a:spcAft>
                <a:spcPct val="0"/>
              </a:spcAft>
              <a:buClr>
                <a:srgbClr val="FF0000"/>
              </a:buClr>
              <a:buFont typeface="Arial" panose="020B0604020202020204" pitchFamily="34" charset="0"/>
              <a:buChar char="•"/>
            </a:pPr>
            <a:r>
              <a:rPr kumimoji="0" lang="en-US" altLang="en-US" sz="2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In 1962 the first noble gas compound was produced by Neil Bartlett, combining xenon, platinum and fluorine. </a:t>
            </a:r>
          </a:p>
          <a:p>
            <a:pPr marL="342900" lvl="0" indent="-342900" algn="just" eaLnBrk="0" fontAlgn="base" hangingPunct="0">
              <a:lnSpc>
                <a:spcPct val="150000"/>
              </a:lnSpc>
              <a:spcBef>
                <a:spcPct val="0"/>
              </a:spcBef>
              <a:spcAft>
                <a:spcPct val="0"/>
              </a:spcAft>
              <a:buClr>
                <a:srgbClr val="FF0000"/>
              </a:buClr>
              <a:buFont typeface="Arial" panose="020B0604020202020204" pitchFamily="34" charset="0"/>
              <a:buChar char="•"/>
            </a:pPr>
            <a:r>
              <a:rPr kumimoji="0" lang="en-US" altLang="en-US" sz="2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It is now possible to produce xenon compounds in which the oxidation states range from +2 to +8. </a:t>
            </a:r>
          </a:p>
          <a:p>
            <a:pPr marL="342900" lvl="0" indent="-342900" algn="just" eaLnBrk="0" fontAlgn="base" hangingPunct="0">
              <a:lnSpc>
                <a:spcPct val="150000"/>
              </a:lnSpc>
              <a:spcBef>
                <a:spcPct val="0"/>
              </a:spcBef>
              <a:spcAft>
                <a:spcPct val="0"/>
              </a:spcAft>
              <a:buClr>
                <a:srgbClr val="FF0000"/>
              </a:buClr>
              <a:buFont typeface="Arial" panose="020B0604020202020204" pitchFamily="34" charset="0"/>
              <a:buChar char="•"/>
            </a:pPr>
            <a:r>
              <a:rPr kumimoji="0" lang="en-US" altLang="en-US" sz="2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Most of the known xenon compounds contain the strongly reducing fluorine or oxygen atoms.</a:t>
            </a:r>
          </a:p>
        </p:txBody>
      </p:sp>
    </p:spTree>
    <p:extLst>
      <p:ext uri="{BB962C8B-B14F-4D97-AF65-F5344CB8AC3E}">
        <p14:creationId xmlns:p14="http://schemas.microsoft.com/office/powerpoint/2010/main" val="1543325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D155C-F581-602D-B264-BCAA2ECF611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F996F63-ED9E-3006-4734-8BD57271BA4C}"/>
              </a:ext>
            </a:extLst>
          </p:cNvPr>
          <p:cNvSpPr/>
          <p:nvPr/>
        </p:nvSpPr>
        <p:spPr>
          <a:xfrm>
            <a:off x="3707560" y="94873"/>
            <a:ext cx="4520468" cy="646331"/>
          </a:xfrm>
          <a:prstGeom prst="rect">
            <a:avLst/>
          </a:prstGeom>
        </p:spPr>
        <p:txBody>
          <a:bodyPr wrap="none">
            <a:spAutoFit/>
          </a:bodyPr>
          <a:lstStyle/>
          <a:p>
            <a:pPr algn="just"/>
            <a:r>
              <a:rPr lang="en-US" sz="3600" b="1" dirty="0">
                <a:solidFill>
                  <a:srgbClr val="C00000"/>
                </a:solidFill>
              </a:rPr>
              <a:t>Clathrates Compounds</a:t>
            </a:r>
            <a:endParaRPr lang="en-GB" sz="3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BA79F21-DEF1-328E-0219-6980804B8549}"/>
              </a:ext>
            </a:extLst>
          </p:cNvPr>
          <p:cNvSpPr txBox="1"/>
          <p:nvPr/>
        </p:nvSpPr>
        <p:spPr>
          <a:xfrm>
            <a:off x="477520" y="809119"/>
            <a:ext cx="11297920" cy="2462213"/>
          </a:xfrm>
          <a:prstGeom prst="rect">
            <a:avLst/>
          </a:prstGeom>
          <a:noFill/>
        </p:spPr>
        <p:txBody>
          <a:bodyPr wrap="square">
            <a:spAutoFit/>
          </a:bodyPr>
          <a:lstStyle/>
          <a:p>
            <a:pPr algn="just"/>
            <a:r>
              <a:rPr lang="en-IN" sz="2200" b="1" dirty="0"/>
              <a:t>	Clathrates compounds are the compounds in which some atoms or molecules (e.g. inert gas) which are capable of independent existence are trapped in the cavities of the crystal structure of some organic or inorganic compounds. The atom or molecules are purely physically trapped and no chemical bonding or interaction except weak the Vander Waal's force is present in the crystal structure. The atoms or molecules which are trapped are called guest moieties and the compound whose crystal structure provides the of guest moieties are called host moieties.</a:t>
            </a:r>
          </a:p>
        </p:txBody>
      </p:sp>
      <p:sp>
        <p:nvSpPr>
          <p:cNvPr id="9" name="TextBox 8">
            <a:extLst>
              <a:ext uri="{FF2B5EF4-FFF2-40B4-BE49-F238E27FC236}">
                <a16:creationId xmlns:a16="http://schemas.microsoft.com/office/drawing/2014/main" id="{855378A0-5805-599D-B759-2579D4DAB43C}"/>
              </a:ext>
            </a:extLst>
          </p:cNvPr>
          <p:cNvSpPr txBox="1"/>
          <p:nvPr/>
        </p:nvSpPr>
        <p:spPr>
          <a:xfrm>
            <a:off x="659560" y="3637895"/>
            <a:ext cx="6533720" cy="1938992"/>
          </a:xfrm>
          <a:prstGeom prst="rect">
            <a:avLst/>
          </a:prstGeom>
          <a:noFill/>
        </p:spPr>
        <p:txBody>
          <a:bodyPr wrap="square">
            <a:spAutoFit/>
          </a:bodyPr>
          <a:lstStyle/>
          <a:p>
            <a:r>
              <a:rPr lang="en-IN" sz="2000" b="1" dirty="0"/>
              <a:t>ESSENTIAL CONDITION FOR FORMATION:</a:t>
            </a:r>
          </a:p>
          <a:p>
            <a:endParaRPr lang="en-IN" sz="2000" b="1" dirty="0"/>
          </a:p>
          <a:p>
            <a:pPr marL="342900" indent="-342900">
              <a:buAutoNum type="arabicPeriod"/>
            </a:pPr>
            <a:r>
              <a:rPr lang="en-IN" sz="2000" b="1" dirty="0"/>
              <a:t>Presence of cavities of appropriate size in the crystal lattice of the host.</a:t>
            </a:r>
          </a:p>
          <a:p>
            <a:pPr marL="342900" indent="-342900">
              <a:buAutoNum type="arabicPeriod"/>
            </a:pPr>
            <a:r>
              <a:rPr lang="en-IN" sz="2000" b="1" dirty="0"/>
              <a:t>2. Size of the guest particle should be such as to fit in the cavities of the host.</a:t>
            </a:r>
          </a:p>
        </p:txBody>
      </p:sp>
      <p:pic>
        <p:nvPicPr>
          <p:cNvPr id="11" name="Picture 10" descr="A screenshot of a computer&#10;&#10;Description automatically generated">
            <a:extLst>
              <a:ext uri="{FF2B5EF4-FFF2-40B4-BE49-F238E27FC236}">
                <a16:creationId xmlns:a16="http://schemas.microsoft.com/office/drawing/2014/main" id="{8B25C661-EADF-1299-949D-16581653A7E2}"/>
              </a:ext>
            </a:extLst>
          </p:cNvPr>
          <p:cNvPicPr>
            <a:picLocks noChangeAspect="1"/>
          </p:cNvPicPr>
          <p:nvPr/>
        </p:nvPicPr>
        <p:blipFill>
          <a:blip r:embed="rId2">
            <a:extLst>
              <a:ext uri="{28A0092B-C50C-407E-A947-70E740481C1C}">
                <a14:useLocalDpi xmlns:a14="http://schemas.microsoft.com/office/drawing/2010/main" val="0"/>
              </a:ext>
            </a:extLst>
          </a:blip>
          <a:srcRect l="17671" t="8429" r="30331" b="5012"/>
          <a:stretch/>
        </p:blipFill>
        <p:spPr>
          <a:xfrm>
            <a:off x="7788166" y="3002491"/>
            <a:ext cx="3825766" cy="3582239"/>
          </a:xfrm>
          <a:prstGeom prst="rect">
            <a:avLst/>
          </a:prstGeom>
        </p:spPr>
      </p:pic>
    </p:spTree>
    <p:extLst>
      <p:ext uri="{BB962C8B-B14F-4D97-AF65-F5344CB8AC3E}">
        <p14:creationId xmlns:p14="http://schemas.microsoft.com/office/powerpoint/2010/main" val="780395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F7826-F909-60EC-6407-7787B0A3EC9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D4D5F0B-C91B-C469-F180-DB39758781D3}"/>
              </a:ext>
            </a:extLst>
          </p:cNvPr>
          <p:cNvSpPr/>
          <p:nvPr/>
        </p:nvSpPr>
        <p:spPr>
          <a:xfrm>
            <a:off x="3707560" y="94873"/>
            <a:ext cx="4520468" cy="646331"/>
          </a:xfrm>
          <a:prstGeom prst="rect">
            <a:avLst/>
          </a:prstGeom>
        </p:spPr>
        <p:txBody>
          <a:bodyPr wrap="none">
            <a:spAutoFit/>
          </a:bodyPr>
          <a:lstStyle/>
          <a:p>
            <a:pPr algn="just"/>
            <a:r>
              <a:rPr lang="en-US" sz="3600" b="1" dirty="0">
                <a:solidFill>
                  <a:srgbClr val="C00000"/>
                </a:solidFill>
              </a:rPr>
              <a:t>Clathrates Compounds</a:t>
            </a:r>
            <a:endParaRPr lang="en-GB" sz="3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47F41B3-858D-4A6A-DA85-9E6F0D95B837}"/>
              </a:ext>
            </a:extLst>
          </p:cNvPr>
          <p:cNvSpPr txBox="1"/>
          <p:nvPr/>
        </p:nvSpPr>
        <p:spPr>
          <a:xfrm>
            <a:off x="477520" y="809119"/>
            <a:ext cx="11297920" cy="430887"/>
          </a:xfrm>
          <a:prstGeom prst="rect">
            <a:avLst/>
          </a:prstGeom>
          <a:noFill/>
        </p:spPr>
        <p:txBody>
          <a:bodyPr wrap="square">
            <a:spAutoFit/>
          </a:bodyPr>
          <a:lstStyle/>
          <a:p>
            <a:pPr algn="just"/>
            <a:r>
              <a:rPr lang="en-IN" sz="2200" b="1" dirty="0"/>
              <a:t>	</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9E4193D4-4D1B-4191-FF92-571C8CF72A58}"/>
                  </a:ext>
                </a:extLst>
              </p:cNvPr>
              <p:cNvSpPr txBox="1"/>
              <p:nvPr/>
            </p:nvSpPr>
            <p:spPr>
              <a:xfrm>
                <a:off x="792480" y="797342"/>
                <a:ext cx="10759440" cy="5693866"/>
              </a:xfrm>
              <a:prstGeom prst="rect">
                <a:avLst/>
              </a:prstGeom>
              <a:noFill/>
            </p:spPr>
            <p:txBody>
              <a:bodyPr wrap="square">
                <a:spAutoFit/>
              </a:bodyPr>
              <a:lstStyle/>
              <a:p>
                <a:r>
                  <a:rPr lang="en-IN" sz="2800" b="1" dirty="0">
                    <a:solidFill>
                      <a:srgbClr val="FF0000"/>
                    </a:solidFill>
                  </a:rPr>
                  <a:t>Stability:</a:t>
                </a:r>
              </a:p>
              <a:p>
                <a:r>
                  <a:rPr lang="en-IN" sz="2400" b="1" dirty="0"/>
                  <a:t>Clathrate compounds once formed are quite stable due to the following reasons:</a:t>
                </a:r>
              </a:p>
              <a:p>
                <a:pPr marL="342900" indent="-342900">
                  <a:buAutoNum type="alphaLcParenBoth"/>
                </a:pPr>
                <a:r>
                  <a:rPr lang="en-IN" sz="2400" b="1" dirty="0"/>
                  <a:t>The guest molecules tightly fit in the cavities of the host molecules. </a:t>
                </a:r>
              </a:p>
              <a:p>
                <a:pPr marL="342900" indent="-342900">
                  <a:buAutoNum type="alphaLcParenBoth"/>
                </a:pPr>
                <a:r>
                  <a:rPr lang="en-IN" sz="2400" b="1" dirty="0"/>
                  <a:t>The guest molecules within the cages are at a minimum potential energy. The guest can escape from the host only when the forces holding the molecular cages together are This can be achieved by the following two methods:</a:t>
                </a:r>
              </a:p>
              <a:p>
                <a:pPr marL="400050" indent="-400050">
                  <a:buAutoNum type="romanLcParenBoth"/>
                </a:pPr>
                <a:r>
                  <a:rPr lang="en-IN" sz="2400" b="1" dirty="0"/>
                  <a:t>By heating the crystals.</a:t>
                </a:r>
              </a:p>
              <a:p>
                <a:pPr marL="400050" indent="-400050">
                  <a:buAutoNum type="romanLcParenBoth"/>
                </a:pPr>
                <a:r>
                  <a:rPr lang="en-IN" sz="2400" b="1" dirty="0"/>
                  <a:t>By dissolving them in a suitable solvent such as alcohol.</a:t>
                </a:r>
              </a:p>
              <a:p>
                <a:pPr marL="342900" indent="-342900">
                  <a:buAutoNum type="alphaLcParenBoth"/>
                </a:pPr>
                <a:endParaRPr lang="en-IN" sz="2400" b="1" dirty="0"/>
              </a:p>
              <a:p>
                <a:r>
                  <a:rPr lang="en-IN" sz="2400" b="1" dirty="0">
                    <a:solidFill>
                      <a:srgbClr val="FF0000"/>
                    </a:solidFill>
                  </a:rPr>
                  <a:t>Uses:</a:t>
                </a:r>
              </a:p>
              <a:p>
                <a:pPr marL="342900" indent="-342900">
                  <a:buAutoNum type="arabicPeriod"/>
                </a:pPr>
                <a:r>
                  <a:rPr lang="en-IN" sz="2400" b="1" dirty="0"/>
                  <a:t>In the separation of noble gases, for example, neon can be separated from </a:t>
                </a:r>
                <a:r>
                  <a:rPr lang="en-IN" sz="2400" b="1" dirty="0" err="1"/>
                  <a:t>Ar</a:t>
                </a:r>
                <a:r>
                  <a:rPr lang="en-IN" sz="2400" b="1" dirty="0"/>
                  <a:t>, Kr and Xe because neon in the only gas which </a:t>
                </a:r>
                <a:r>
                  <a:rPr lang="en-IN" sz="2400" b="1" dirty="0" err="1"/>
                  <a:t>doesnot</a:t>
                </a:r>
                <a:r>
                  <a:rPr lang="en-IN" sz="2400" b="1" dirty="0"/>
                  <a:t> form clathrates with quinol.</a:t>
                </a:r>
              </a:p>
              <a:p>
                <a:pPr marL="342900" indent="-342900">
                  <a:buAutoNum type="arabicPeriod"/>
                </a:pPr>
                <a:r>
                  <a:rPr lang="en-IN" sz="2400" b="1" dirty="0"/>
                  <a:t>Krypton - 85 clathrate provides a safe and useful source of </a:t>
                </a:r>
                <a14:m>
                  <m:oMath xmlns:m="http://schemas.openxmlformats.org/officeDocument/2006/math">
                    <m:r>
                      <a:rPr lang="en-IN" sz="2400" b="1" i="1" smtClean="0">
                        <a:latin typeface="Cambria Math" panose="02040503050406030204" pitchFamily="18" charset="0"/>
                        <a:ea typeface="Cambria Math" panose="02040503050406030204" pitchFamily="18" charset="0"/>
                      </a:rPr>
                      <m:t>𝜷</m:t>
                    </m:r>
                  </m:oMath>
                </a14:m>
                <a:r>
                  <a:rPr lang="en-IN" sz="2400" b="1" dirty="0"/>
                  <a:t> radiations which are useful for measuring thickness of gauges.</a:t>
                </a:r>
              </a:p>
              <a:p>
                <a:pPr marL="342900" indent="-342900">
                  <a:buAutoNum type="arabicPeriod"/>
                </a:pPr>
                <a:r>
                  <a:rPr lang="en-IN" sz="2400" b="1" dirty="0"/>
                  <a:t> Xe-133 clathrates provides a compact source of </a:t>
                </a:r>
                <a14:m>
                  <m:oMath xmlns:m="http://schemas.openxmlformats.org/officeDocument/2006/math">
                    <m:r>
                      <a:rPr lang="en-IN" sz="2400" b="1" i="1" smtClean="0">
                        <a:latin typeface="Cambria Math" panose="02040503050406030204" pitchFamily="18" charset="0"/>
                        <a:ea typeface="Cambria Math" panose="02040503050406030204" pitchFamily="18" charset="0"/>
                      </a:rPr>
                      <m:t>𝜸</m:t>
                    </m:r>
                  </m:oMath>
                </a14:m>
                <a:r>
                  <a:rPr lang="en-IN" sz="2400" b="1" dirty="0"/>
                  <a:t> radiations.</a:t>
                </a:r>
              </a:p>
            </p:txBody>
          </p:sp>
        </mc:Choice>
        <mc:Fallback>
          <p:sp>
            <p:nvSpPr>
              <p:cNvPr id="5" name="TextBox 4">
                <a:extLst>
                  <a:ext uri="{FF2B5EF4-FFF2-40B4-BE49-F238E27FC236}">
                    <a16:creationId xmlns:a16="http://schemas.microsoft.com/office/drawing/2014/main" id="{9E4193D4-4D1B-4191-FF92-571C8CF72A58}"/>
                  </a:ext>
                </a:extLst>
              </p:cNvPr>
              <p:cNvSpPr txBox="1">
                <a:spLocks noRot="1" noChangeAspect="1" noMove="1" noResize="1" noEditPoints="1" noAdjustHandles="1" noChangeArrowheads="1" noChangeShapeType="1" noTextEdit="1"/>
              </p:cNvSpPr>
              <p:nvPr/>
            </p:nvSpPr>
            <p:spPr>
              <a:xfrm>
                <a:off x="792480" y="797342"/>
                <a:ext cx="10759440" cy="5693866"/>
              </a:xfrm>
              <a:prstGeom prst="rect">
                <a:avLst/>
              </a:prstGeom>
              <a:blipFill>
                <a:blip r:embed="rId2"/>
                <a:stretch>
                  <a:fillRect l="-1133" t="-1071" r="-510" b="-1499"/>
                </a:stretch>
              </a:blipFill>
            </p:spPr>
            <p:txBody>
              <a:bodyPr/>
              <a:lstStyle/>
              <a:p>
                <a:r>
                  <a:rPr lang="en-IN">
                    <a:noFill/>
                  </a:rPr>
                  <a:t> </a:t>
                </a:r>
              </a:p>
            </p:txBody>
          </p:sp>
        </mc:Fallback>
      </mc:AlternateContent>
    </p:spTree>
    <p:extLst>
      <p:ext uri="{BB962C8B-B14F-4D97-AF65-F5344CB8AC3E}">
        <p14:creationId xmlns:p14="http://schemas.microsoft.com/office/powerpoint/2010/main" val="963997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G23_00-01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883068" y="3182116"/>
            <a:ext cx="5600480" cy="347371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5"/>
          <p:cNvSpPr/>
          <p:nvPr/>
        </p:nvSpPr>
        <p:spPr>
          <a:xfrm>
            <a:off x="6473648" y="3978438"/>
            <a:ext cx="1196161" cy="369332"/>
          </a:xfrm>
          <a:prstGeom prst="rect">
            <a:avLst/>
          </a:prstGeom>
        </p:spPr>
        <p:txBody>
          <a:bodyPr wrap="none">
            <a:spAutoFit/>
          </a:bodyPr>
          <a:lstStyle/>
          <a:p>
            <a:r>
              <a:rPr lang="en-US" dirty="0">
                <a:solidFill>
                  <a:srgbClr val="FF0000"/>
                </a:solidFill>
              </a:rPr>
              <a:t>673K, 1bar</a:t>
            </a:r>
          </a:p>
        </p:txBody>
      </p:sp>
      <p:sp>
        <p:nvSpPr>
          <p:cNvPr id="7" name="Rectangle 6"/>
          <p:cNvSpPr/>
          <p:nvPr/>
        </p:nvSpPr>
        <p:spPr>
          <a:xfrm>
            <a:off x="6261408" y="4860359"/>
            <a:ext cx="1196161" cy="369332"/>
          </a:xfrm>
          <a:prstGeom prst="rect">
            <a:avLst/>
          </a:prstGeom>
        </p:spPr>
        <p:txBody>
          <a:bodyPr wrap="none">
            <a:spAutoFit/>
          </a:bodyPr>
          <a:lstStyle/>
          <a:p>
            <a:r>
              <a:rPr lang="en-US" dirty="0">
                <a:solidFill>
                  <a:srgbClr val="FF0000"/>
                </a:solidFill>
              </a:rPr>
              <a:t>873K, 7bar</a:t>
            </a:r>
          </a:p>
        </p:txBody>
      </p:sp>
      <p:sp>
        <p:nvSpPr>
          <p:cNvPr id="8" name="Rectangle 7"/>
          <p:cNvSpPr/>
          <p:nvPr/>
        </p:nvSpPr>
        <p:spPr>
          <a:xfrm>
            <a:off x="4855897" y="5800594"/>
            <a:ext cx="1617751" cy="369332"/>
          </a:xfrm>
          <a:prstGeom prst="rect">
            <a:avLst/>
          </a:prstGeom>
        </p:spPr>
        <p:txBody>
          <a:bodyPr wrap="none">
            <a:spAutoFit/>
          </a:bodyPr>
          <a:lstStyle/>
          <a:p>
            <a:r>
              <a:rPr lang="en-US" dirty="0">
                <a:solidFill>
                  <a:srgbClr val="FF0000"/>
                </a:solidFill>
              </a:rPr>
              <a:t>573K, 60-70bar</a:t>
            </a:r>
          </a:p>
        </p:txBody>
      </p:sp>
      <p:sp>
        <p:nvSpPr>
          <p:cNvPr id="10" name="Rectangle 9"/>
          <p:cNvSpPr/>
          <p:nvPr/>
        </p:nvSpPr>
        <p:spPr>
          <a:xfrm>
            <a:off x="550995" y="86853"/>
            <a:ext cx="11562974" cy="523220"/>
          </a:xfrm>
          <a:prstGeom prst="rect">
            <a:avLst/>
          </a:prstGeom>
        </p:spPr>
        <p:txBody>
          <a:bodyPr wrap="none">
            <a:spAutoFit/>
          </a:bodyPr>
          <a:lstStyle/>
          <a:p>
            <a:r>
              <a:rPr lang="en-US" sz="2800" b="1" dirty="0">
                <a:solidFill>
                  <a:srgbClr val="C00000"/>
                </a:solidFill>
              </a:rPr>
              <a:t>Preparation, structures (VSEPR theory) and properties of XeF</a:t>
            </a:r>
            <a:r>
              <a:rPr lang="en-US" sz="2800" b="1" baseline="-25000" dirty="0">
                <a:solidFill>
                  <a:srgbClr val="C00000"/>
                </a:solidFill>
              </a:rPr>
              <a:t>2</a:t>
            </a:r>
            <a:r>
              <a:rPr lang="en-US" sz="2800" b="1" dirty="0">
                <a:solidFill>
                  <a:srgbClr val="C00000"/>
                </a:solidFill>
              </a:rPr>
              <a:t>, XeF</a:t>
            </a:r>
            <a:r>
              <a:rPr lang="en-US" sz="2800" b="1" baseline="-25000" dirty="0">
                <a:solidFill>
                  <a:srgbClr val="C00000"/>
                </a:solidFill>
              </a:rPr>
              <a:t>4</a:t>
            </a:r>
            <a:r>
              <a:rPr lang="en-US" sz="2800" b="1" dirty="0">
                <a:solidFill>
                  <a:srgbClr val="C00000"/>
                </a:solidFill>
              </a:rPr>
              <a:t> and XeF</a:t>
            </a:r>
            <a:r>
              <a:rPr lang="en-US" sz="2800" b="1" baseline="-25000" dirty="0">
                <a:solidFill>
                  <a:srgbClr val="C00000"/>
                </a:solidFill>
              </a:rPr>
              <a:t>6</a:t>
            </a:r>
            <a:endParaRPr lang="en-GB" sz="2800" b="1" dirty="0">
              <a:solidFill>
                <a:srgbClr val="C00000"/>
              </a:solidFill>
            </a:endParaRPr>
          </a:p>
        </p:txBody>
      </p:sp>
      <p:sp>
        <p:nvSpPr>
          <p:cNvPr id="11" name="Rectangle 10"/>
          <p:cNvSpPr/>
          <p:nvPr/>
        </p:nvSpPr>
        <p:spPr>
          <a:xfrm>
            <a:off x="335120" y="659897"/>
            <a:ext cx="11547585" cy="2492990"/>
          </a:xfrm>
          <a:prstGeom prst="rect">
            <a:avLst/>
          </a:prstGeom>
        </p:spPr>
        <p:txBody>
          <a:bodyPr wrap="none">
            <a:spAutoFit/>
          </a:bodyPr>
          <a:lstStyle/>
          <a:p>
            <a:pPr marL="342900" lvl="0" indent="-342900" algn="just" eaLnBrk="0" fontAlgn="base" hangingPunct="0">
              <a:lnSpc>
                <a:spcPct val="150000"/>
              </a:lnSpc>
              <a:spcBef>
                <a:spcPct val="0"/>
              </a:spcBef>
              <a:spcAft>
                <a:spcPct val="0"/>
              </a:spcAft>
              <a:buClr>
                <a:srgbClr val="FF0000"/>
              </a:buClr>
              <a:buFont typeface="Arial" panose="020B0604020202020204" pitchFamily="34" charset="0"/>
              <a:buChar char="•"/>
            </a:pPr>
            <a:r>
              <a:rPr lang="en-US" altLang="en-US" sz="2400" b="1" dirty="0">
                <a:solidFill>
                  <a:srgbClr val="000000"/>
                </a:solidFill>
                <a:latin typeface="Times New Roman" panose="02020603050405020304" pitchFamily="18" charset="0"/>
                <a:cs typeface="Times New Roman" panose="02020603050405020304" pitchFamily="18" charset="0"/>
              </a:rPr>
              <a:t>Fluorine is the only element that directly reacts with Xenon.</a:t>
            </a:r>
          </a:p>
          <a:p>
            <a:pPr marL="342900" indent="-342900" algn="just" eaLnBrk="0" fontAlgn="base" hangingPunct="0">
              <a:lnSpc>
                <a:spcPct val="150000"/>
              </a:lnSpc>
              <a:spcBef>
                <a:spcPct val="0"/>
              </a:spcBef>
              <a:spcAft>
                <a:spcPct val="0"/>
              </a:spcAft>
              <a:buClr>
                <a:srgbClr val="FF0000"/>
              </a:buClr>
              <a:buFont typeface="Arial" panose="020B0604020202020204" pitchFamily="34" charset="0"/>
              <a:buChar char="•"/>
            </a:pPr>
            <a:r>
              <a:rPr lang="en-US" sz="2400" b="1" i="1" u="sng" dirty="0">
                <a:latin typeface="Times New Roman" panose="02020603050405020304" pitchFamily="18" charset="0"/>
                <a:cs typeface="Times New Roman" panose="02020603050405020304" pitchFamily="18" charset="0"/>
              </a:rPr>
              <a:t>Xenon-fluorine compounds</a:t>
            </a:r>
          </a:p>
          <a:p>
            <a:pPr marL="342900" indent="-342900" algn="just" eaLnBrk="0" fontAlgn="base" hangingPunct="0">
              <a:lnSpc>
                <a:spcPct val="150000"/>
              </a:lnSpc>
              <a:spcBef>
                <a:spcPct val="0"/>
              </a:spcBef>
              <a:spcAft>
                <a:spcPct val="0"/>
              </a:spcAft>
              <a:buClr>
                <a:srgbClr val="FF0000"/>
              </a:buClr>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XeF</a:t>
            </a:r>
            <a:r>
              <a:rPr lang="en-US" sz="2400" b="1" baseline="-25000" dirty="0">
                <a:latin typeface="Times New Roman" panose="02020603050405020304" pitchFamily="18" charset="0"/>
                <a:cs typeface="Times New Roman" panose="02020603050405020304" pitchFamily="18" charset="0"/>
              </a:rPr>
              <a:t>2</a:t>
            </a:r>
            <a:r>
              <a:rPr lang="en-US" sz="2400" b="1" dirty="0">
                <a:latin typeface="Times New Roman" panose="02020603050405020304" pitchFamily="18" charset="0"/>
                <a:cs typeface="Times New Roman" panose="02020603050405020304" pitchFamily="18" charset="0"/>
              </a:rPr>
              <a:t>,  XeF</a:t>
            </a:r>
            <a:r>
              <a:rPr lang="en-US" sz="2400" b="1" baseline="-25000" dirty="0">
                <a:latin typeface="Times New Roman" panose="02020603050405020304" pitchFamily="18" charset="0"/>
                <a:cs typeface="Times New Roman" panose="02020603050405020304" pitchFamily="18" charset="0"/>
              </a:rPr>
              <a:t>4</a:t>
            </a:r>
            <a:r>
              <a:rPr lang="en-US" sz="2400" b="1" dirty="0">
                <a:latin typeface="Times New Roman" panose="02020603050405020304" pitchFamily="18" charset="0"/>
                <a:cs typeface="Times New Roman" panose="02020603050405020304" pitchFamily="18" charset="0"/>
              </a:rPr>
              <a:t>  and  XeF</a:t>
            </a:r>
            <a:r>
              <a:rPr lang="en-US" sz="2400" b="1" baseline="-25000" dirty="0">
                <a:latin typeface="Times New Roman" panose="02020603050405020304" pitchFamily="18" charset="0"/>
                <a:cs typeface="Times New Roman" panose="02020603050405020304" pitchFamily="18" charset="0"/>
              </a:rPr>
              <a:t>6</a:t>
            </a:r>
          </a:p>
          <a:p>
            <a:r>
              <a:rPr lang="en-US" sz="2400" b="1" dirty="0">
                <a:latin typeface="Times New Roman" panose="02020603050405020304" pitchFamily="18" charset="0"/>
                <a:cs typeface="Times New Roman" panose="02020603050405020304" pitchFamily="18" charset="0"/>
              </a:rPr>
              <a:t>Preparation : </a:t>
            </a:r>
            <a:r>
              <a:rPr lang="en-US" sz="2400" dirty="0">
                <a:latin typeface="Times New Roman" panose="02020603050405020304" pitchFamily="18" charset="0"/>
                <a:cs typeface="Times New Roman" panose="02020603050405020304" pitchFamily="18" charset="0"/>
              </a:rPr>
              <a:t>By the direct reaction of elements under appropriate experimental conditions.</a:t>
            </a:r>
          </a:p>
          <a:p>
            <a:pPr algn="just"/>
            <a:r>
              <a:rPr lang="en-US" sz="2400" b="1" dirty="0">
                <a:latin typeface="Times New Roman" panose="02020603050405020304" pitchFamily="18" charset="0"/>
                <a:cs typeface="Times New Roman" panose="02020603050405020304" pitchFamily="18" charset="0"/>
              </a:rPr>
              <a:t>Properties:     </a:t>
            </a:r>
            <a:r>
              <a:rPr lang="en-US" sz="2400" dirty="0">
                <a:latin typeface="Times New Roman" panose="02020603050405020304" pitchFamily="18" charset="0"/>
                <a:cs typeface="Times New Roman" panose="02020603050405020304" pitchFamily="18" charset="0"/>
              </a:rPr>
              <a:t>They are readily </a:t>
            </a:r>
            <a:r>
              <a:rPr lang="en-US" sz="2400" dirty="0" err="1">
                <a:latin typeface="Times New Roman" panose="02020603050405020304" pitchFamily="18" charset="0"/>
                <a:cs typeface="Times New Roman" panose="02020603050405020304" pitchFamily="18" charset="0"/>
              </a:rPr>
              <a:t>hydrolysed</a:t>
            </a:r>
            <a:r>
              <a:rPr lang="en-US" sz="2400" dirty="0">
                <a:latin typeface="Times New Roman" panose="02020603050405020304" pitchFamily="18" charset="0"/>
                <a:cs typeface="Times New Roman" panose="02020603050405020304" pitchFamily="18" charset="0"/>
              </a:rPr>
              <a:t> even by traces of water. </a:t>
            </a: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6026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14902" y="125353"/>
            <a:ext cx="5776325" cy="584775"/>
          </a:xfrm>
          <a:prstGeom prst="rect">
            <a:avLst/>
          </a:prstGeom>
        </p:spPr>
        <p:txBody>
          <a:bodyPr wrap="none">
            <a:spAutoFit/>
          </a:bodyPr>
          <a:lstStyle/>
          <a:p>
            <a:r>
              <a:rPr lang="en-US" sz="3200" b="1" dirty="0">
                <a:solidFill>
                  <a:srgbClr val="C00000"/>
                </a:solidFill>
              </a:rPr>
              <a:t>properties of XeF</a:t>
            </a:r>
            <a:r>
              <a:rPr lang="en-US" sz="3200" b="1" baseline="-25000" dirty="0">
                <a:solidFill>
                  <a:srgbClr val="C00000"/>
                </a:solidFill>
              </a:rPr>
              <a:t>2</a:t>
            </a:r>
            <a:r>
              <a:rPr lang="en-US" sz="3200" b="1" dirty="0">
                <a:solidFill>
                  <a:srgbClr val="C00000"/>
                </a:solidFill>
              </a:rPr>
              <a:t>, XeF</a:t>
            </a:r>
            <a:r>
              <a:rPr lang="en-US" sz="3200" b="1" baseline="-25000" dirty="0">
                <a:solidFill>
                  <a:srgbClr val="C00000"/>
                </a:solidFill>
              </a:rPr>
              <a:t>4</a:t>
            </a:r>
            <a:r>
              <a:rPr lang="en-US" sz="3200" b="1" dirty="0">
                <a:solidFill>
                  <a:srgbClr val="C00000"/>
                </a:solidFill>
              </a:rPr>
              <a:t> and XeF</a:t>
            </a:r>
            <a:r>
              <a:rPr lang="en-US" sz="3200" b="1" baseline="-25000" dirty="0">
                <a:solidFill>
                  <a:srgbClr val="C00000"/>
                </a:solidFill>
              </a:rPr>
              <a:t>6</a:t>
            </a:r>
            <a:endParaRPr lang="en-GB" sz="3200" dirty="0"/>
          </a:p>
        </p:txBody>
      </p:sp>
      <p:sp>
        <p:nvSpPr>
          <p:cNvPr id="2" name="Rectangle 1"/>
          <p:cNvSpPr>
            <a:spLocks noChangeArrowheads="1"/>
          </p:cNvSpPr>
          <p:nvPr/>
        </p:nvSpPr>
        <p:spPr bwMode="auto">
          <a:xfrm>
            <a:off x="426720" y="895286"/>
            <a:ext cx="3201652" cy="5806013"/>
          </a:xfrm>
          <a:prstGeom prst="rect">
            <a:avLst/>
          </a:prstGeom>
          <a:solidFill>
            <a:srgbClr val="FFFFFF"/>
          </a:solidFill>
          <a:ln w="952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30000"/>
              </a:lnSpc>
              <a:spcBef>
                <a:spcPct val="0"/>
              </a:spcBef>
              <a:spcAft>
                <a:spcPct val="0"/>
              </a:spcAft>
              <a:buClrTx/>
              <a:buSzTx/>
              <a:buFontTx/>
              <a:buNone/>
              <a:tabLst/>
            </a:pPr>
            <a:r>
              <a:rPr kumimoji="0" lang="en-US" altLang="en-US" sz="2400" b="1" i="0" u="sng"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Xenon Difluoride (XeF</a:t>
            </a:r>
            <a:r>
              <a:rPr kumimoji="0" lang="en-US" altLang="en-US" sz="2400" b="1" i="0" u="sng"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2</a:t>
            </a:r>
            <a:r>
              <a:rPr kumimoji="0" lang="en-US" altLang="en-US" sz="2400" b="1" i="0" u="sng"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400" b="0" i="0" u="sng"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lvl="0" algn="just">
              <a:lnSpc>
                <a:spcPct val="130000"/>
              </a:lnSpc>
              <a:buFontTx/>
              <a:buChar char="•"/>
            </a:pPr>
            <a:r>
              <a:rPr lang="en-US" altLang="en-US" sz="2400" dirty="0">
                <a:latin typeface="Times New Roman" panose="02020603050405020304" pitchFamily="18" charset="0"/>
                <a:cs typeface="Times New Roman" panose="02020603050405020304" pitchFamily="18" charset="0"/>
              </a:rPr>
              <a:t>Xe+F</a:t>
            </a:r>
            <a:r>
              <a:rPr lang="en-US" altLang="en-US" sz="2400" baseline="-25000" dirty="0">
                <a:latin typeface="Times New Roman" panose="02020603050405020304" pitchFamily="18" charset="0"/>
                <a:cs typeface="Times New Roman" panose="02020603050405020304" pitchFamily="18" charset="0"/>
              </a:rPr>
              <a:t>2</a:t>
            </a:r>
            <a:r>
              <a:rPr lang="en-US" altLang="en-US" sz="2400" dirty="0">
                <a:latin typeface="Times New Roman" panose="02020603050405020304" pitchFamily="18" charset="0"/>
                <a:cs typeface="Times New Roman" panose="02020603050405020304" pitchFamily="18" charset="0"/>
              </a:rPr>
              <a:t>→XeF</a:t>
            </a:r>
            <a:r>
              <a:rPr lang="en-US" altLang="en-US" sz="2400" baseline="-25000" dirty="0">
                <a:latin typeface="Times New Roman" panose="02020603050405020304" pitchFamily="18" charset="0"/>
                <a:cs typeface="Times New Roman" panose="02020603050405020304" pitchFamily="18" charset="0"/>
              </a:rPr>
              <a:t>2</a:t>
            </a:r>
            <a:endPar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30000"/>
              </a:lnSpc>
              <a:spcBef>
                <a:spcPct val="0"/>
              </a:spcBef>
              <a:spcAft>
                <a:spcPct val="0"/>
              </a:spcAft>
              <a:buClrTx/>
              <a:buSzTx/>
              <a:buFontTx/>
              <a:buChar char="•"/>
              <a:tabLst/>
            </a:pP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White crystallized solid</a:t>
            </a:r>
          </a:p>
          <a:p>
            <a:pPr marL="0" marR="0" lvl="0" indent="0" algn="just" defTabSz="914400" rtl="0" eaLnBrk="0" fontAlgn="base" latinLnBrk="0" hangingPunct="0">
              <a:lnSpc>
                <a:spcPct val="130000"/>
              </a:lnSpc>
              <a:spcBef>
                <a:spcPct val="0"/>
              </a:spcBef>
              <a:spcAft>
                <a:spcPct val="0"/>
              </a:spcAft>
              <a:buClrTx/>
              <a:buSzTx/>
              <a:buFontTx/>
              <a:buChar char="•"/>
              <a:tabLst/>
            </a:pP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Covalent inorganic fluorides</a:t>
            </a:r>
          </a:p>
          <a:p>
            <a:pPr marL="0" marR="0" lvl="0" indent="0" algn="just" defTabSz="914400" rtl="0" eaLnBrk="0" fontAlgn="base" latinLnBrk="0" hangingPunct="0">
              <a:lnSpc>
                <a:spcPct val="130000"/>
              </a:lnSpc>
              <a:spcBef>
                <a:spcPct val="0"/>
              </a:spcBef>
              <a:spcAft>
                <a:spcPct val="0"/>
              </a:spcAft>
              <a:buClrTx/>
              <a:buSzTx/>
              <a:buFontTx/>
              <a:buChar char="•"/>
              <a:tabLst/>
            </a:pP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Stable compound</a:t>
            </a:r>
          </a:p>
          <a:p>
            <a:pPr marL="0" marR="0" lvl="0" indent="0" algn="just" defTabSz="914400" rtl="0" eaLnBrk="0" fontAlgn="base" latinLnBrk="0" hangingPunct="0">
              <a:lnSpc>
                <a:spcPct val="130000"/>
              </a:lnSpc>
              <a:spcBef>
                <a:spcPct val="0"/>
              </a:spcBef>
              <a:spcAft>
                <a:spcPct val="0"/>
              </a:spcAft>
              <a:buClrTx/>
              <a:buSzTx/>
              <a:buFontTx/>
              <a:buChar char="•"/>
              <a:tabLst/>
            </a:pP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Decomposes on contact with light or water vapor</a:t>
            </a:r>
          </a:p>
          <a:p>
            <a:pPr marL="0" marR="0" lvl="0" indent="0" algn="just" defTabSz="914400" rtl="0" eaLnBrk="0" fontAlgn="base" latinLnBrk="0" hangingPunct="0">
              <a:lnSpc>
                <a:spcPct val="130000"/>
              </a:lnSpc>
              <a:spcBef>
                <a:spcPct val="0"/>
              </a:spcBef>
              <a:spcAft>
                <a:spcPct val="0"/>
              </a:spcAft>
              <a:buClrTx/>
              <a:buSzTx/>
              <a:buFontTx/>
              <a:buChar char="•"/>
              <a:tabLst/>
            </a:pP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Linear structure</a:t>
            </a:r>
          </a:p>
          <a:p>
            <a:pPr marL="0" marR="0" lvl="0" indent="0" algn="just" defTabSz="914400" rtl="0" eaLnBrk="0" fontAlgn="base" latinLnBrk="0" hangingPunct="0">
              <a:lnSpc>
                <a:spcPct val="130000"/>
              </a:lnSpc>
              <a:spcBef>
                <a:spcPct val="0"/>
              </a:spcBef>
              <a:spcAft>
                <a:spcPct val="0"/>
              </a:spcAft>
              <a:buClrTx/>
              <a:buSzTx/>
              <a:buFontTx/>
              <a:buChar char="•"/>
              <a:tabLst/>
            </a:pP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Moister sensitive</a:t>
            </a:r>
          </a:p>
        </p:txBody>
      </p:sp>
      <p:sp>
        <p:nvSpPr>
          <p:cNvPr id="6" name="Rectangle 5"/>
          <p:cNvSpPr>
            <a:spLocks noChangeArrowheads="1"/>
          </p:cNvSpPr>
          <p:nvPr/>
        </p:nvSpPr>
        <p:spPr bwMode="auto">
          <a:xfrm>
            <a:off x="3753042" y="1107143"/>
            <a:ext cx="3461949" cy="4376647"/>
          </a:xfrm>
          <a:prstGeom prst="rect">
            <a:avLst/>
          </a:prstGeom>
          <a:solidFill>
            <a:srgbClr val="FFFFFF"/>
          </a:solidFill>
          <a:ln w="952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lnSpc>
                <a:spcPct val="150000"/>
              </a:lnSpc>
            </a:pPr>
            <a:r>
              <a:rPr lang="en-US" altLang="en-US" sz="2800" b="1" u="sng" dirty="0">
                <a:solidFill>
                  <a:srgbClr val="000000"/>
                </a:solidFill>
                <a:latin typeface="Times New Roman" panose="02020603050405020304" pitchFamily="18" charset="0"/>
                <a:cs typeface="Times New Roman" panose="02020603050405020304" pitchFamily="18" charset="0"/>
              </a:rPr>
              <a:t>Xenon Tetrafluoride (XeF</a:t>
            </a:r>
            <a:r>
              <a:rPr lang="en-US" altLang="en-US" sz="2800" b="1" u="sng" baseline="-30000" dirty="0">
                <a:solidFill>
                  <a:srgbClr val="000000"/>
                </a:solidFill>
                <a:latin typeface="Times New Roman" panose="02020603050405020304" pitchFamily="18" charset="0"/>
                <a:cs typeface="Times New Roman" panose="02020603050405020304" pitchFamily="18" charset="0"/>
              </a:rPr>
              <a:t>4</a:t>
            </a:r>
            <a:r>
              <a:rPr lang="en-US" altLang="en-US" sz="2800" b="1" u="sng" dirty="0">
                <a:solidFill>
                  <a:srgbClr val="000000"/>
                </a:solidFill>
                <a:latin typeface="Times New Roman" panose="02020603050405020304" pitchFamily="18" charset="0"/>
                <a:cs typeface="Times New Roman" panose="02020603050405020304" pitchFamily="18" charset="0"/>
              </a:rPr>
              <a:t>)</a:t>
            </a:r>
            <a:endParaRPr lang="en-US" altLang="en-US" sz="2800" u="sng" dirty="0">
              <a:latin typeface="Times New Roman" panose="02020603050405020304" pitchFamily="18" charset="0"/>
              <a:cs typeface="Times New Roman" panose="02020603050405020304" pitchFamily="18" charset="0"/>
            </a:endParaRPr>
          </a:p>
          <a:p>
            <a:pPr algn="just">
              <a:lnSpc>
                <a:spcPct val="150000"/>
              </a:lnSpc>
              <a:buFontTx/>
              <a:buChar char="•"/>
            </a:pPr>
            <a:r>
              <a:rPr lang="en-US" altLang="en-US" sz="2800" dirty="0">
                <a:latin typeface="Times New Roman" panose="02020603050405020304" pitchFamily="18" charset="0"/>
                <a:cs typeface="Times New Roman" panose="02020603050405020304" pitchFamily="18" charset="0"/>
              </a:rPr>
              <a:t>Xe+2F</a:t>
            </a:r>
            <a:r>
              <a:rPr lang="en-US" altLang="en-US" sz="2800" baseline="-25000" dirty="0">
                <a:latin typeface="Times New Roman" panose="02020603050405020304" pitchFamily="18" charset="0"/>
                <a:cs typeface="Times New Roman" panose="02020603050405020304" pitchFamily="18" charset="0"/>
              </a:rPr>
              <a:t>2</a:t>
            </a:r>
            <a:r>
              <a:rPr lang="en-US" altLang="en-US" sz="2800" dirty="0">
                <a:latin typeface="Times New Roman" panose="02020603050405020304" pitchFamily="18" charset="0"/>
                <a:cs typeface="Times New Roman" panose="02020603050405020304" pitchFamily="18" charset="0"/>
              </a:rPr>
              <a:t>→XeF</a:t>
            </a:r>
            <a:r>
              <a:rPr lang="en-US" altLang="en-US" sz="2800" baseline="-25000" dirty="0">
                <a:latin typeface="Times New Roman" panose="02020603050405020304" pitchFamily="18" charset="0"/>
                <a:cs typeface="Times New Roman" panose="02020603050405020304" pitchFamily="18" charset="0"/>
              </a:rPr>
              <a:t>4</a:t>
            </a:r>
            <a:endParaRPr lang="en-US" altLang="en-US" sz="2800" dirty="0">
              <a:solidFill>
                <a:srgbClr val="000000"/>
              </a:solidFill>
              <a:latin typeface="Times New Roman" panose="02020603050405020304" pitchFamily="18" charset="0"/>
              <a:cs typeface="Times New Roman" panose="02020603050405020304" pitchFamily="18" charset="0"/>
            </a:endParaRPr>
          </a:p>
          <a:p>
            <a:pPr lvl="0" algn="just">
              <a:lnSpc>
                <a:spcPct val="150000"/>
              </a:lnSpc>
              <a:buFontTx/>
              <a:buChar char="•"/>
            </a:pPr>
            <a:r>
              <a:rPr lang="en-US" altLang="en-US" sz="2800" dirty="0">
                <a:solidFill>
                  <a:srgbClr val="000000"/>
                </a:solidFill>
                <a:latin typeface="Times New Roman" panose="02020603050405020304" pitchFamily="18" charset="0"/>
                <a:cs typeface="Times New Roman" panose="02020603050405020304" pitchFamily="18" charset="0"/>
              </a:rPr>
              <a:t>Colorless Crystals</a:t>
            </a:r>
          </a:p>
          <a:p>
            <a:pPr lvl="0" algn="just">
              <a:lnSpc>
                <a:spcPct val="150000"/>
              </a:lnSpc>
              <a:buFontTx/>
              <a:buChar char="•"/>
            </a:pPr>
            <a:r>
              <a:rPr lang="en-US" altLang="en-US" sz="2800" b="1" dirty="0">
                <a:solidFill>
                  <a:srgbClr val="C00000"/>
                </a:solidFill>
                <a:latin typeface="Times New Roman" panose="02020603050405020304" pitchFamily="18" charset="0"/>
                <a:cs typeface="Times New Roman" panose="02020603050405020304" pitchFamily="18" charset="0"/>
              </a:rPr>
              <a:t>Square planar structure</a:t>
            </a:r>
          </a:p>
          <a:p>
            <a:pPr lvl="1" algn="just">
              <a:lnSpc>
                <a:spcPct val="150000"/>
              </a:lnSpc>
            </a:pP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Rectangle 6"/>
          <p:cNvSpPr>
            <a:spLocks noChangeArrowheads="1"/>
          </p:cNvSpPr>
          <p:nvPr/>
        </p:nvSpPr>
        <p:spPr bwMode="auto">
          <a:xfrm>
            <a:off x="7420940" y="1069046"/>
            <a:ext cx="4344339" cy="5637954"/>
          </a:xfrm>
          <a:prstGeom prst="rect">
            <a:avLst/>
          </a:prstGeom>
          <a:solidFill>
            <a:srgbClr val="FFFFFF"/>
          </a:solidFill>
          <a:ln w="9525">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30000"/>
              </a:lnSpc>
              <a:spcBef>
                <a:spcPct val="0"/>
              </a:spcBef>
              <a:spcAft>
                <a:spcPct val="0"/>
              </a:spcAft>
              <a:buClrTx/>
              <a:buSzTx/>
              <a:buFontTx/>
              <a:buNone/>
              <a:tabLst/>
            </a:pPr>
            <a:r>
              <a:rPr kumimoji="0" lang="en-US" altLang="en-US" sz="2800" b="1" i="0" u="sng"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Xenon Hexafluoride (XeF</a:t>
            </a:r>
            <a:r>
              <a:rPr kumimoji="0" lang="en-US" altLang="en-US" sz="2800" b="1" i="0" u="sng"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6</a:t>
            </a:r>
            <a:r>
              <a:rPr kumimoji="0" lang="en-US" altLang="en-US" sz="2800" b="1" i="0" u="sng"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800" b="0" i="0" u="sng"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algn="just">
              <a:lnSpc>
                <a:spcPct val="130000"/>
              </a:lnSpc>
              <a:buFontTx/>
              <a:buChar char="•"/>
            </a:pPr>
            <a:r>
              <a:rPr lang="en-US" altLang="en-US" sz="2800" dirty="0">
                <a:latin typeface="Times New Roman" panose="02020603050405020304" pitchFamily="18" charset="0"/>
                <a:cs typeface="Times New Roman" panose="02020603050405020304" pitchFamily="18" charset="0"/>
              </a:rPr>
              <a:t>Xe+3F</a:t>
            </a:r>
            <a:r>
              <a:rPr lang="en-US" altLang="en-US" sz="2800" baseline="-25000" dirty="0">
                <a:latin typeface="Times New Roman" panose="02020603050405020304" pitchFamily="18" charset="0"/>
                <a:cs typeface="Times New Roman" panose="02020603050405020304" pitchFamily="18" charset="0"/>
              </a:rPr>
              <a:t>2</a:t>
            </a:r>
            <a:r>
              <a:rPr lang="en-US" altLang="en-US" sz="2800" dirty="0">
                <a:latin typeface="Times New Roman" panose="02020603050405020304" pitchFamily="18" charset="0"/>
                <a:cs typeface="Times New Roman" panose="02020603050405020304" pitchFamily="18" charset="0"/>
              </a:rPr>
              <a:t>→XeF</a:t>
            </a:r>
            <a:r>
              <a:rPr lang="en-US" altLang="en-US" sz="2800" baseline="-25000" dirty="0">
                <a:latin typeface="Times New Roman" panose="02020603050405020304" pitchFamily="18" charset="0"/>
                <a:cs typeface="Times New Roman" panose="02020603050405020304" pitchFamily="18" charset="0"/>
              </a:rPr>
              <a:t>6</a:t>
            </a:r>
            <a:endPar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30000"/>
              </a:lnSpc>
              <a:spcBef>
                <a:spcPct val="0"/>
              </a:spcBef>
              <a:spcAft>
                <a:spcPct val="0"/>
              </a:spcAft>
              <a:buClrTx/>
              <a:buSzTx/>
              <a:buFontTx/>
              <a:buChar char="•"/>
              <a:tabLst/>
            </a:pP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Strongest fluorinating agent</a:t>
            </a:r>
          </a:p>
          <a:p>
            <a:pPr marL="0" marR="0" lvl="0" indent="0" algn="just" defTabSz="914400" rtl="0" eaLnBrk="0" fontAlgn="base" latinLnBrk="0" hangingPunct="0">
              <a:lnSpc>
                <a:spcPct val="130000"/>
              </a:lnSpc>
              <a:spcBef>
                <a:spcPct val="0"/>
              </a:spcBef>
              <a:spcAft>
                <a:spcPct val="0"/>
              </a:spcAft>
              <a:buClrTx/>
              <a:buSzTx/>
              <a:buFontTx/>
              <a:buChar char="•"/>
              <a:tabLst/>
            </a:pP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Colorless solid</a:t>
            </a:r>
          </a:p>
          <a:p>
            <a:pPr marL="0" marR="0" lvl="0" indent="0" algn="just" defTabSz="914400" rtl="0" eaLnBrk="0" fontAlgn="base" latinLnBrk="0" hangingPunct="0">
              <a:lnSpc>
                <a:spcPct val="130000"/>
              </a:lnSpc>
              <a:spcBef>
                <a:spcPct val="0"/>
              </a:spcBef>
              <a:spcAft>
                <a:spcPct val="0"/>
              </a:spcAft>
              <a:buClrTx/>
              <a:buSzTx/>
              <a:buFontTx/>
              <a:buChar char="•"/>
              <a:tabLst/>
            </a:pP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Exergonic and stable at normal temperatures</a:t>
            </a:r>
          </a:p>
          <a:p>
            <a:pPr marL="0" marR="0" lvl="0" indent="0" algn="just" defTabSz="914400" rtl="0" eaLnBrk="0" fontAlgn="base" latinLnBrk="0" hangingPunct="0">
              <a:lnSpc>
                <a:spcPct val="130000"/>
              </a:lnSpc>
              <a:spcBef>
                <a:spcPct val="0"/>
              </a:spcBef>
              <a:spcAft>
                <a:spcPct val="0"/>
              </a:spcAft>
              <a:buClrTx/>
              <a:buSzTx/>
              <a:buFontTx/>
              <a:buChar char="•"/>
              <a:tabLst/>
            </a:pP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Sublimates into yellow vapors</a:t>
            </a:r>
          </a:p>
          <a:p>
            <a:pPr marL="0" marR="0" lvl="0" indent="0" algn="just" defTabSz="914400" rtl="0" eaLnBrk="0" fontAlgn="base" latinLnBrk="0" hangingPunct="0">
              <a:lnSpc>
                <a:spcPct val="130000"/>
              </a:lnSpc>
              <a:spcBef>
                <a:spcPct val="0"/>
              </a:spcBef>
              <a:spcAft>
                <a:spcPct val="0"/>
              </a:spcAft>
              <a:buClrTx/>
              <a:buSzTx/>
              <a:buFontTx/>
              <a:buChar char="•"/>
              <a:tabLst/>
            </a:pPr>
            <a:r>
              <a:rPr kumimoji="0" lang="en-US" altLang="en-US" sz="28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Structure lacks perfect octahedral symmetry</a:t>
            </a:r>
          </a:p>
        </p:txBody>
      </p:sp>
    </p:spTree>
    <p:extLst>
      <p:ext uri="{BB962C8B-B14F-4D97-AF65-F5344CB8AC3E}">
        <p14:creationId xmlns:p14="http://schemas.microsoft.com/office/powerpoint/2010/main" val="2375787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4D59A-E04A-BA1C-CDF1-E3A19708B353}"/>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 name="Rectangle 9">
                <a:extLst>
                  <a:ext uri="{FF2B5EF4-FFF2-40B4-BE49-F238E27FC236}">
                    <a16:creationId xmlns:a16="http://schemas.microsoft.com/office/drawing/2014/main" id="{E5E2547B-62E4-F568-8E5E-703D636AA953}"/>
                  </a:ext>
                </a:extLst>
              </p:cNvPr>
              <p:cNvSpPr/>
              <p:nvPr/>
            </p:nvSpPr>
            <p:spPr>
              <a:xfrm>
                <a:off x="343339" y="691198"/>
                <a:ext cx="11310181" cy="5693866"/>
              </a:xfrm>
              <a:prstGeom prst="rect">
                <a:avLst/>
              </a:prstGeom>
            </p:spPr>
            <p:txBody>
              <a:bodyPr wrap="square">
                <a:spAutoFit/>
              </a:bodyPr>
              <a:lstStyle/>
              <a:p>
                <a:pPr algn="just"/>
                <a:r>
                  <a:rPr lang="en-US" sz="2800" b="1" dirty="0">
                    <a:solidFill>
                      <a:srgbClr val="C00000"/>
                    </a:solidFill>
                  </a:rPr>
                  <a:t>Preparation:</a:t>
                </a:r>
              </a:p>
              <a:p>
                <a:pPr algn="just"/>
                <a:r>
                  <a:rPr lang="en-US" sz="2800" b="1" dirty="0"/>
                  <a:t>It is best prepared in the laboratory in high yields and purity by heating xenon and fluorine in the molar ratio of 2:1 (excess of xenon is taken to avoid the formation of xenon tetrafluoride). The reaction is carried out in a nickel vessel at 400°C. The reaction products are brought to room temperature and </a:t>
                </a:r>
                <a:r>
                  <a:rPr lang="en-US" sz="2800" b="1" dirty="0" err="1"/>
                  <a:t>XeF</a:t>
                </a:r>
                <a:r>
                  <a:rPr lang="en-US" sz="2800" b="1" dirty="0"/>
                  <a:t>₂ in isolated by vacuum sublimation.</a:t>
                </a:r>
              </a:p>
              <a:p>
                <a:pPr algn="ctr"/>
                <a:r>
                  <a:rPr lang="en-US" sz="2800" b="1" dirty="0">
                    <a:solidFill>
                      <a:srgbClr val="C00000"/>
                    </a:solidFill>
                  </a:rPr>
                  <a:t>Xe + F2 (400°C, 1 atm) </a:t>
                </a:r>
                <a14:m>
                  <m:oMath xmlns:m="http://schemas.openxmlformats.org/officeDocument/2006/math">
                    <m:r>
                      <a:rPr lang="en-US" sz="2800" b="1" i="1" smtClean="0">
                        <a:solidFill>
                          <a:srgbClr val="C00000"/>
                        </a:solidFill>
                        <a:latin typeface="Cambria Math" panose="02040503050406030204" pitchFamily="18" charset="0"/>
                        <a:ea typeface="Cambria Math" panose="02040503050406030204" pitchFamily="18" charset="0"/>
                      </a:rPr>
                      <m:t>→</m:t>
                    </m:r>
                  </m:oMath>
                </a14:m>
                <a:r>
                  <a:rPr lang="en-US" sz="2800" b="1" dirty="0">
                    <a:solidFill>
                      <a:srgbClr val="C00000"/>
                    </a:solidFill>
                  </a:rPr>
                  <a:t> </a:t>
                </a:r>
                <a:r>
                  <a:rPr lang="en-US" sz="2800" b="1" dirty="0" err="1">
                    <a:solidFill>
                      <a:srgbClr val="C00000"/>
                    </a:solidFill>
                  </a:rPr>
                  <a:t>XeF</a:t>
                </a:r>
                <a:r>
                  <a:rPr lang="en-US" sz="2800" b="1" dirty="0">
                    <a:solidFill>
                      <a:srgbClr val="C00000"/>
                    </a:solidFill>
                  </a:rPr>
                  <a:t>₂ (Xe in excess)</a:t>
                </a:r>
              </a:p>
              <a:p>
                <a:pPr algn="just"/>
                <a:r>
                  <a:rPr lang="en-US" sz="2800" b="1" dirty="0">
                    <a:solidFill>
                      <a:srgbClr val="C00000"/>
                    </a:solidFill>
                  </a:rPr>
                  <a:t>Properties:</a:t>
                </a:r>
              </a:p>
              <a:p>
                <a:pPr algn="just"/>
                <a:r>
                  <a:rPr lang="en-US" sz="2800" b="1" dirty="0" err="1"/>
                  <a:t>XeF</a:t>
                </a:r>
                <a:r>
                  <a:rPr lang="en-US" sz="2800" b="1" dirty="0"/>
                  <a:t>₂ has strong </a:t>
                </a:r>
                <a:r>
                  <a:rPr lang="en-US" sz="2800" b="1" dirty="0" err="1"/>
                  <a:t>oxidising</a:t>
                </a:r>
                <a:r>
                  <a:rPr lang="en-US" sz="2800" b="1" dirty="0"/>
                  <a:t> and fluorinating power. In all fluorinating reaction and oxidation reaction the first step involves the </a:t>
                </a:r>
                <a:r>
                  <a:rPr lang="en-US" sz="2800" b="1" dirty="0" err="1"/>
                  <a:t>ionisation</a:t>
                </a:r>
                <a:r>
                  <a:rPr lang="en-US" sz="2800" b="1" dirty="0"/>
                  <a:t> of </a:t>
                </a:r>
                <a:r>
                  <a:rPr lang="en-US" sz="2800" b="1" dirty="0" err="1"/>
                  <a:t>XeF</a:t>
                </a:r>
                <a:r>
                  <a:rPr lang="en-US" sz="2800" b="1" dirty="0"/>
                  <a:t>₂ to </a:t>
                </a:r>
                <a:r>
                  <a:rPr lang="en-US" sz="2800" b="1" dirty="0" err="1"/>
                  <a:t>XeF</a:t>
                </a:r>
                <a:r>
                  <a:rPr lang="en-US" sz="2800" b="1" baseline="30000" dirty="0"/>
                  <a:t>+</a:t>
                </a:r>
                <a:r>
                  <a:rPr lang="en-US" sz="2800" b="1" dirty="0"/>
                  <a:t> followed by electron transfer to give </a:t>
                </a:r>
                <a:r>
                  <a:rPr lang="en-US" sz="2800" b="1" dirty="0" err="1"/>
                  <a:t>XeF</a:t>
                </a:r>
                <a:r>
                  <a:rPr lang="en-US" sz="2800" b="1" dirty="0"/>
                  <a:t>. The </a:t>
                </a:r>
                <a:r>
                  <a:rPr lang="en-US" sz="2800" b="1" dirty="0" err="1"/>
                  <a:t>XeF</a:t>
                </a:r>
                <a:r>
                  <a:rPr lang="en-US" sz="2800" b="1" dirty="0"/>
                  <a:t> species is very weakly bound and is potential source of fluorine atoms.</a:t>
                </a:r>
              </a:p>
              <a:p>
                <a:pPr algn="just"/>
                <a:r>
                  <a:rPr lang="en-US" sz="2800" b="1" dirty="0"/>
                  <a:t>1. </a:t>
                </a:r>
                <a:r>
                  <a:rPr lang="en-US" sz="2800" b="1" dirty="0" err="1"/>
                  <a:t>XeF</a:t>
                </a:r>
                <a:r>
                  <a:rPr lang="en-US" sz="2800" b="1" dirty="0"/>
                  <a:t>₂ </a:t>
                </a:r>
                <a:r>
                  <a:rPr lang="en-US" sz="2800" b="1" dirty="0" err="1"/>
                  <a:t>oxidises</a:t>
                </a:r>
                <a:r>
                  <a:rPr lang="en-US" sz="2800" b="1" dirty="0"/>
                  <a:t> iodine in the presence of fluoride ion acceptor to give IF.</a:t>
                </a:r>
                <a:endParaRPr lang="en-GB" sz="2800" b="1" dirty="0"/>
              </a:p>
            </p:txBody>
          </p:sp>
        </mc:Choice>
        <mc:Fallback>
          <p:sp>
            <p:nvSpPr>
              <p:cNvPr id="10" name="Rectangle 9">
                <a:extLst>
                  <a:ext uri="{FF2B5EF4-FFF2-40B4-BE49-F238E27FC236}">
                    <a16:creationId xmlns:a16="http://schemas.microsoft.com/office/drawing/2014/main" id="{E5E2547B-62E4-F568-8E5E-703D636AA953}"/>
                  </a:ext>
                </a:extLst>
              </p:cNvPr>
              <p:cNvSpPr>
                <a:spLocks noRot="1" noChangeAspect="1" noMove="1" noResize="1" noEditPoints="1" noAdjustHandles="1" noChangeArrowheads="1" noChangeShapeType="1" noTextEdit="1"/>
              </p:cNvSpPr>
              <p:nvPr/>
            </p:nvSpPr>
            <p:spPr>
              <a:xfrm>
                <a:off x="343339" y="691198"/>
                <a:ext cx="11310181" cy="5693866"/>
              </a:xfrm>
              <a:prstGeom prst="rect">
                <a:avLst/>
              </a:prstGeom>
              <a:blipFill>
                <a:blip r:embed="rId3"/>
                <a:stretch>
                  <a:fillRect l="-1078" t="-964" r="-1078" b="-2141"/>
                </a:stretch>
              </a:blipFill>
            </p:spPr>
            <p:txBody>
              <a:bodyPr/>
              <a:lstStyle/>
              <a:p>
                <a:r>
                  <a:rPr lang="en-IN">
                    <a:noFill/>
                  </a:rPr>
                  <a:t> </a:t>
                </a:r>
              </a:p>
            </p:txBody>
          </p:sp>
        </mc:Fallback>
      </mc:AlternateContent>
      <p:sp>
        <p:nvSpPr>
          <p:cNvPr id="3" name="TextBox 2">
            <a:extLst>
              <a:ext uri="{FF2B5EF4-FFF2-40B4-BE49-F238E27FC236}">
                <a16:creationId xmlns:a16="http://schemas.microsoft.com/office/drawing/2014/main" id="{5F240B25-DF25-0CC9-36D5-23136246F336}"/>
              </a:ext>
            </a:extLst>
          </p:cNvPr>
          <p:cNvSpPr txBox="1"/>
          <p:nvPr/>
        </p:nvSpPr>
        <p:spPr>
          <a:xfrm>
            <a:off x="5334000" y="165854"/>
            <a:ext cx="1066800" cy="646331"/>
          </a:xfrm>
          <a:prstGeom prst="rect">
            <a:avLst/>
          </a:prstGeom>
          <a:noFill/>
        </p:spPr>
        <p:txBody>
          <a:bodyPr wrap="square">
            <a:spAutoFit/>
          </a:bodyPr>
          <a:lstStyle/>
          <a:p>
            <a:r>
              <a:rPr lang="en-US" sz="3600" b="1" dirty="0">
                <a:solidFill>
                  <a:srgbClr val="C00000"/>
                </a:solidFill>
              </a:rPr>
              <a:t>XeF</a:t>
            </a:r>
            <a:r>
              <a:rPr lang="en-US" sz="3600" b="1" baseline="-25000" dirty="0">
                <a:solidFill>
                  <a:srgbClr val="C00000"/>
                </a:solidFill>
              </a:rPr>
              <a:t>2</a:t>
            </a:r>
            <a:r>
              <a:rPr lang="en-US" sz="1800" b="1" dirty="0">
                <a:solidFill>
                  <a:srgbClr val="C00000"/>
                </a:solidFill>
              </a:rPr>
              <a:t> </a:t>
            </a:r>
            <a:endParaRPr lang="en-IN" dirty="0"/>
          </a:p>
        </p:txBody>
      </p:sp>
    </p:spTree>
    <p:extLst>
      <p:ext uri="{BB962C8B-B14F-4D97-AF65-F5344CB8AC3E}">
        <p14:creationId xmlns:p14="http://schemas.microsoft.com/office/powerpoint/2010/main" val="1643781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A5DEC-7C33-A594-BD90-40DEC6B8A2D5}"/>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EC3196EF-3361-8DC7-F5EC-16FD8A6F5551}"/>
              </a:ext>
            </a:extLst>
          </p:cNvPr>
          <p:cNvSpPr/>
          <p:nvPr/>
        </p:nvSpPr>
        <p:spPr>
          <a:xfrm>
            <a:off x="4384219" y="86853"/>
            <a:ext cx="3619902" cy="646331"/>
          </a:xfrm>
          <a:prstGeom prst="rect">
            <a:avLst/>
          </a:prstGeom>
        </p:spPr>
        <p:txBody>
          <a:bodyPr wrap="none">
            <a:spAutoFit/>
          </a:bodyPr>
          <a:lstStyle/>
          <a:p>
            <a:r>
              <a:rPr lang="en-US" sz="3600" b="1" dirty="0">
                <a:solidFill>
                  <a:srgbClr val="C00000"/>
                </a:solidFill>
              </a:rPr>
              <a:t>Properties of XeF</a:t>
            </a:r>
            <a:r>
              <a:rPr lang="en-US" sz="3600" b="1" baseline="-25000" dirty="0">
                <a:solidFill>
                  <a:srgbClr val="C00000"/>
                </a:solidFill>
              </a:rPr>
              <a:t>2</a:t>
            </a:r>
            <a:endParaRPr lang="en-GB" sz="3600" b="1" dirty="0">
              <a:solidFill>
                <a:srgbClr val="C00000"/>
              </a:solidFill>
            </a:endParaRPr>
          </a:p>
        </p:txBody>
      </p:sp>
      <p:pic>
        <p:nvPicPr>
          <p:cNvPr id="5" name="Picture 4" descr="A screenshot of a computer&#10;&#10;Description automatically generated">
            <a:extLst>
              <a:ext uri="{FF2B5EF4-FFF2-40B4-BE49-F238E27FC236}">
                <a16:creationId xmlns:a16="http://schemas.microsoft.com/office/drawing/2014/main" id="{ED19D69E-C7EE-9409-D689-CA2B8F1EEE58}"/>
              </a:ext>
            </a:extLst>
          </p:cNvPr>
          <p:cNvPicPr>
            <a:picLocks noChangeAspect="1"/>
          </p:cNvPicPr>
          <p:nvPr/>
        </p:nvPicPr>
        <p:blipFill>
          <a:blip r:embed="rId3">
            <a:extLst>
              <a:ext uri="{28A0092B-C50C-407E-A947-70E740481C1C}">
                <a14:useLocalDpi xmlns:a14="http://schemas.microsoft.com/office/drawing/2010/main" val="0"/>
              </a:ext>
            </a:extLst>
          </a:blip>
          <a:srcRect l="32438" t="26333" r="46512" b="39258"/>
          <a:stretch/>
        </p:blipFill>
        <p:spPr>
          <a:xfrm>
            <a:off x="228601" y="937259"/>
            <a:ext cx="5867399" cy="5394860"/>
          </a:xfrm>
          <a:prstGeom prst="rect">
            <a:avLst/>
          </a:prstGeom>
        </p:spPr>
      </p:pic>
      <p:pic>
        <p:nvPicPr>
          <p:cNvPr id="7" name="Picture 6" descr="A screenshot of a computer">
            <a:extLst>
              <a:ext uri="{FF2B5EF4-FFF2-40B4-BE49-F238E27FC236}">
                <a16:creationId xmlns:a16="http://schemas.microsoft.com/office/drawing/2014/main" id="{B6E6ECC3-B8F9-FD71-5C98-A8D4AC666995}"/>
              </a:ext>
            </a:extLst>
          </p:cNvPr>
          <p:cNvPicPr>
            <a:picLocks noChangeAspect="1"/>
          </p:cNvPicPr>
          <p:nvPr/>
        </p:nvPicPr>
        <p:blipFill>
          <a:blip r:embed="rId3">
            <a:extLst>
              <a:ext uri="{28A0092B-C50C-407E-A947-70E740481C1C}">
                <a14:useLocalDpi xmlns:a14="http://schemas.microsoft.com/office/drawing/2010/main" val="0"/>
              </a:ext>
            </a:extLst>
          </a:blip>
          <a:srcRect l="32531" t="60500" r="34468" b="7668"/>
          <a:stretch/>
        </p:blipFill>
        <p:spPr>
          <a:xfrm>
            <a:off x="5831840" y="3183891"/>
            <a:ext cx="6163310" cy="3344141"/>
          </a:xfrm>
          <a:prstGeom prst="rect">
            <a:avLst/>
          </a:prstGeom>
        </p:spPr>
      </p:pic>
    </p:spTree>
    <p:extLst>
      <p:ext uri="{BB962C8B-B14F-4D97-AF65-F5344CB8AC3E}">
        <p14:creationId xmlns:p14="http://schemas.microsoft.com/office/powerpoint/2010/main" val="3232472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E90A4-8944-DB72-CFC7-F085E4837C08}"/>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70983D5D-F3A8-FEF3-DBB0-49EB30A13CBB}"/>
              </a:ext>
            </a:extLst>
          </p:cNvPr>
          <p:cNvSpPr/>
          <p:nvPr/>
        </p:nvSpPr>
        <p:spPr>
          <a:xfrm>
            <a:off x="1973395" y="86853"/>
            <a:ext cx="8512780" cy="646331"/>
          </a:xfrm>
          <a:prstGeom prst="rect">
            <a:avLst/>
          </a:prstGeom>
        </p:spPr>
        <p:txBody>
          <a:bodyPr wrap="none">
            <a:spAutoFit/>
          </a:bodyPr>
          <a:lstStyle/>
          <a:p>
            <a:r>
              <a:rPr lang="en-US" sz="3600" b="1" dirty="0">
                <a:solidFill>
                  <a:srgbClr val="C00000"/>
                </a:solidFill>
              </a:rPr>
              <a:t>Structure &amp; Bonding (VSEPR theory) of XeF</a:t>
            </a:r>
            <a:r>
              <a:rPr lang="en-US" sz="3600" b="1" baseline="-25000" dirty="0">
                <a:solidFill>
                  <a:srgbClr val="C00000"/>
                </a:solidFill>
              </a:rPr>
              <a:t>2</a:t>
            </a:r>
            <a:endParaRPr lang="en-GB" sz="3600" b="1" dirty="0">
              <a:solidFill>
                <a:srgbClr val="C00000"/>
              </a:solidFill>
            </a:endParaRPr>
          </a:p>
        </p:txBody>
      </p:sp>
      <p:sp>
        <p:nvSpPr>
          <p:cNvPr id="7" name="TextBox 6">
            <a:extLst>
              <a:ext uri="{FF2B5EF4-FFF2-40B4-BE49-F238E27FC236}">
                <a16:creationId xmlns:a16="http://schemas.microsoft.com/office/drawing/2014/main" id="{A2869364-96CF-8B25-F15D-A9FEAD304BDA}"/>
              </a:ext>
            </a:extLst>
          </p:cNvPr>
          <p:cNvSpPr txBox="1"/>
          <p:nvPr/>
        </p:nvSpPr>
        <p:spPr>
          <a:xfrm>
            <a:off x="782320" y="4159796"/>
            <a:ext cx="10668000" cy="2308324"/>
          </a:xfrm>
          <a:prstGeom prst="rect">
            <a:avLst/>
          </a:prstGeom>
          <a:noFill/>
        </p:spPr>
        <p:txBody>
          <a:bodyPr wrap="square">
            <a:spAutoFit/>
          </a:bodyPr>
          <a:lstStyle/>
          <a:p>
            <a:pPr algn="just"/>
            <a:r>
              <a:rPr lang="en-IN" sz="3600" dirty="0"/>
              <a:t>Here central atom Xe contains </a:t>
            </a:r>
            <a:r>
              <a:rPr lang="en-IN" sz="3600" b="1" dirty="0">
                <a:solidFill>
                  <a:srgbClr val="FF0000"/>
                </a:solidFill>
              </a:rPr>
              <a:t>3 </a:t>
            </a:r>
            <a:r>
              <a:rPr lang="en-IN" sz="3600" b="1" dirty="0" err="1">
                <a:solidFill>
                  <a:srgbClr val="FF0000"/>
                </a:solidFill>
              </a:rPr>
              <a:t>lp</a:t>
            </a:r>
            <a:r>
              <a:rPr lang="en-IN" sz="3600" b="1" dirty="0">
                <a:solidFill>
                  <a:srgbClr val="FF0000"/>
                </a:solidFill>
              </a:rPr>
              <a:t> + 2 bp </a:t>
            </a:r>
            <a:r>
              <a:rPr lang="en-IN" sz="3600" dirty="0"/>
              <a:t>system and </a:t>
            </a:r>
            <a:r>
              <a:rPr lang="en-IN" sz="3600" b="1" dirty="0">
                <a:solidFill>
                  <a:srgbClr val="FF0000"/>
                </a:solidFill>
              </a:rPr>
              <a:t>sp³d hybridised </a:t>
            </a:r>
            <a:r>
              <a:rPr lang="en-IN" sz="3600" dirty="0"/>
              <a:t>thus it has an </a:t>
            </a:r>
            <a:r>
              <a:rPr lang="en-IN" sz="3600" b="1" dirty="0">
                <a:solidFill>
                  <a:srgbClr val="7030A0"/>
                </a:solidFill>
              </a:rPr>
              <a:t>ideal</a:t>
            </a:r>
            <a:r>
              <a:rPr lang="en-IN" sz="3600" b="1" dirty="0">
                <a:solidFill>
                  <a:srgbClr val="FF0000"/>
                </a:solidFill>
              </a:rPr>
              <a:t> TBP structure </a:t>
            </a:r>
            <a:r>
              <a:rPr lang="en-IN" sz="3600" dirty="0"/>
              <a:t>but according to Bent's rule lone pairs are in the equatorial position thus </a:t>
            </a:r>
            <a:r>
              <a:rPr lang="en-IN" sz="3600" b="1" dirty="0">
                <a:solidFill>
                  <a:srgbClr val="7030A0"/>
                </a:solidFill>
              </a:rPr>
              <a:t>actual</a:t>
            </a:r>
            <a:r>
              <a:rPr lang="en-IN" sz="3600" dirty="0"/>
              <a:t> </a:t>
            </a:r>
            <a:r>
              <a:rPr lang="en-IN" sz="3600" b="1" dirty="0">
                <a:solidFill>
                  <a:srgbClr val="FF0000"/>
                </a:solidFill>
              </a:rPr>
              <a:t>structure becomes linear</a:t>
            </a:r>
            <a:r>
              <a:rPr lang="en-IN" sz="3600" dirty="0"/>
              <a:t>.</a:t>
            </a:r>
          </a:p>
        </p:txBody>
      </p:sp>
      <p:pic>
        <p:nvPicPr>
          <p:cNvPr id="9" name="Picture 8" descr="A screenshot of a computer&#10;&#10;Description automatically generated">
            <a:extLst>
              <a:ext uri="{FF2B5EF4-FFF2-40B4-BE49-F238E27FC236}">
                <a16:creationId xmlns:a16="http://schemas.microsoft.com/office/drawing/2014/main" id="{9BE09427-5325-C6CC-69F6-9E807166525E}"/>
              </a:ext>
            </a:extLst>
          </p:cNvPr>
          <p:cNvPicPr>
            <a:picLocks noChangeAspect="1"/>
          </p:cNvPicPr>
          <p:nvPr/>
        </p:nvPicPr>
        <p:blipFill>
          <a:blip r:embed="rId3">
            <a:extLst>
              <a:ext uri="{28A0092B-C50C-407E-A947-70E740481C1C}">
                <a14:useLocalDpi xmlns:a14="http://schemas.microsoft.com/office/drawing/2010/main" val="0"/>
              </a:ext>
            </a:extLst>
          </a:blip>
          <a:srcRect l="30281" t="25167" r="43093" b="60656"/>
          <a:stretch/>
        </p:blipFill>
        <p:spPr>
          <a:xfrm>
            <a:off x="229747" y="1079598"/>
            <a:ext cx="7706771" cy="2308323"/>
          </a:xfrm>
          <a:prstGeom prst="rect">
            <a:avLst/>
          </a:prstGeom>
        </p:spPr>
      </p:pic>
      <p:pic>
        <p:nvPicPr>
          <p:cNvPr id="12" name="Picture 11" descr="A screenshot of a computer&#10;&#10;Description automatically generated">
            <a:extLst>
              <a:ext uri="{FF2B5EF4-FFF2-40B4-BE49-F238E27FC236}">
                <a16:creationId xmlns:a16="http://schemas.microsoft.com/office/drawing/2014/main" id="{499F861A-4CF6-104B-BA8E-0D3733C16093}"/>
              </a:ext>
            </a:extLst>
          </p:cNvPr>
          <p:cNvPicPr>
            <a:picLocks noChangeAspect="1"/>
          </p:cNvPicPr>
          <p:nvPr/>
        </p:nvPicPr>
        <p:blipFill>
          <a:blip r:embed="rId3">
            <a:extLst>
              <a:ext uri="{28A0092B-C50C-407E-A947-70E740481C1C}">
                <a14:useLocalDpi xmlns:a14="http://schemas.microsoft.com/office/drawing/2010/main" val="0"/>
              </a:ext>
            </a:extLst>
          </a:blip>
          <a:srcRect l="36469" t="82500" r="56031" b="7500"/>
          <a:stretch/>
        </p:blipFill>
        <p:spPr>
          <a:xfrm>
            <a:off x="8248650" y="960120"/>
            <a:ext cx="3718560" cy="2788920"/>
          </a:xfrm>
          <a:prstGeom prst="rect">
            <a:avLst/>
          </a:prstGeom>
        </p:spPr>
      </p:pic>
    </p:spTree>
    <p:extLst>
      <p:ext uri="{BB962C8B-B14F-4D97-AF65-F5344CB8AC3E}">
        <p14:creationId xmlns:p14="http://schemas.microsoft.com/office/powerpoint/2010/main" val="2497765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67378" y="899890"/>
            <a:ext cx="3670821" cy="4580406"/>
          </a:xfrm>
          <a:prstGeom prst="rect">
            <a:avLst/>
          </a:prstGeom>
        </p:spPr>
      </p:pic>
      <p:sp>
        <p:nvSpPr>
          <p:cNvPr id="4" name="Rectangle 3"/>
          <p:cNvSpPr/>
          <p:nvPr/>
        </p:nvSpPr>
        <p:spPr>
          <a:xfrm>
            <a:off x="3414085" y="125353"/>
            <a:ext cx="4913076" cy="584775"/>
          </a:xfrm>
          <a:prstGeom prst="rect">
            <a:avLst/>
          </a:prstGeom>
        </p:spPr>
        <p:txBody>
          <a:bodyPr wrap="none">
            <a:spAutoFit/>
          </a:bodyPr>
          <a:lstStyle/>
          <a:p>
            <a:r>
              <a:rPr lang="en-GB" sz="3200" b="1" dirty="0">
                <a:solidFill>
                  <a:srgbClr val="C00000"/>
                </a:solidFill>
                <a:latin typeface="Times New Roman" panose="02020603050405020304" pitchFamily="18" charset="0"/>
                <a:cs typeface="Times New Roman" panose="02020603050405020304" pitchFamily="18" charset="0"/>
              </a:rPr>
              <a:t>Group 18: The Nobel gases</a:t>
            </a:r>
            <a:endParaRPr lang="en-GB" sz="3200" dirty="0">
              <a:solidFill>
                <a:srgbClr val="C00000"/>
              </a:solidFill>
            </a:endParaRPr>
          </a:p>
        </p:txBody>
      </p:sp>
      <p:sp>
        <p:nvSpPr>
          <p:cNvPr id="5" name="Rectangle 4"/>
          <p:cNvSpPr/>
          <p:nvPr/>
        </p:nvSpPr>
        <p:spPr>
          <a:xfrm>
            <a:off x="284480" y="1031453"/>
            <a:ext cx="7966554" cy="5565947"/>
          </a:xfrm>
          <a:prstGeom prst="rect">
            <a:avLst/>
          </a:prstGeom>
        </p:spPr>
        <p:txBody>
          <a:bodyPr wrap="square">
            <a:spAutoFit/>
          </a:bodyPr>
          <a:lstStyle/>
          <a:p>
            <a:pPr marL="342900" indent="-342900" algn="just" fontAlgn="base">
              <a:lnSpc>
                <a:spcPct val="150000"/>
              </a:lnSpc>
              <a:buClr>
                <a:srgbClr val="FF0000"/>
              </a:buClr>
              <a:buFont typeface="Arial" panose="020B0604020202020204" pitchFamily="34" charset="0"/>
              <a:buChar char="•"/>
            </a:pPr>
            <a:r>
              <a:rPr lang="en-GB" sz="2400" b="1" dirty="0">
                <a:latin typeface="Times New Roman" panose="02020603050405020304" pitchFamily="18" charset="0"/>
                <a:cs typeface="Times New Roman" panose="02020603050405020304" pitchFamily="18" charset="0"/>
              </a:rPr>
              <a:t>The noble gases, also known as the inert gases or rare gases, are located in Group 18 of the periodic table.</a:t>
            </a:r>
          </a:p>
          <a:p>
            <a:pPr marL="342900" indent="-342900" algn="just" fontAlgn="base">
              <a:lnSpc>
                <a:spcPct val="150000"/>
              </a:lnSpc>
              <a:buClr>
                <a:srgbClr val="FF0000"/>
              </a:buClr>
              <a:buFont typeface="Arial" panose="020B0604020202020204" pitchFamily="34" charset="0"/>
              <a:buChar char="•"/>
            </a:pPr>
            <a:r>
              <a:rPr lang="en-GB" sz="2400" b="1" dirty="0">
                <a:latin typeface="Times New Roman" panose="02020603050405020304" pitchFamily="18" charset="0"/>
                <a:cs typeface="Times New Roman" panose="02020603050405020304" pitchFamily="18" charset="0"/>
              </a:rPr>
              <a:t>They are non-metals.</a:t>
            </a:r>
          </a:p>
          <a:p>
            <a:pPr marL="342900" indent="-342900" algn="just" fontAlgn="base">
              <a:lnSpc>
                <a:spcPct val="150000"/>
              </a:lnSpc>
              <a:buClr>
                <a:srgbClr val="FF0000"/>
              </a:buClr>
              <a:buFont typeface="Arial" panose="020B0604020202020204" pitchFamily="34" charset="0"/>
              <a:buChar char="•"/>
            </a:pPr>
            <a:r>
              <a:rPr lang="en-GB" sz="2400" b="1" dirty="0">
                <a:latin typeface="Times New Roman" panose="02020603050405020304" pitchFamily="18" charset="0"/>
                <a:cs typeface="Times New Roman" panose="02020603050405020304" pitchFamily="18" charset="0"/>
              </a:rPr>
              <a:t>The noble gases are;  helium (He), neon (Ne), argon (</a:t>
            </a:r>
            <a:r>
              <a:rPr lang="en-GB" sz="2400" b="1" dirty="0" err="1">
                <a:latin typeface="Times New Roman" panose="02020603050405020304" pitchFamily="18" charset="0"/>
                <a:cs typeface="Times New Roman" panose="02020603050405020304" pitchFamily="18" charset="0"/>
              </a:rPr>
              <a:t>Ar</a:t>
            </a:r>
            <a:r>
              <a:rPr lang="en-GB" sz="2400" b="1" dirty="0">
                <a:latin typeface="Times New Roman" panose="02020603050405020304" pitchFamily="18" charset="0"/>
                <a:cs typeface="Times New Roman" panose="02020603050405020304" pitchFamily="18" charset="0"/>
              </a:rPr>
              <a:t>), krypton (Kr), xenon (</a:t>
            </a:r>
            <a:r>
              <a:rPr lang="en-GB" sz="2400" b="1" dirty="0" err="1">
                <a:latin typeface="Times New Roman" panose="02020603050405020304" pitchFamily="18" charset="0"/>
                <a:cs typeface="Times New Roman" panose="02020603050405020304" pitchFamily="18" charset="0"/>
              </a:rPr>
              <a:t>Xe</a:t>
            </a:r>
            <a:r>
              <a:rPr lang="en-GB" sz="2400" b="1" dirty="0">
                <a:latin typeface="Times New Roman" panose="02020603050405020304" pitchFamily="18" charset="0"/>
                <a:cs typeface="Times New Roman" panose="02020603050405020304" pitchFamily="18" charset="0"/>
              </a:rPr>
              <a:t>) , radon (Rn) and </a:t>
            </a:r>
            <a:r>
              <a:rPr lang="en-GB" sz="2400" b="1" dirty="0" err="1">
                <a:latin typeface="Times New Roman" panose="02020603050405020304" pitchFamily="18" charset="0"/>
                <a:cs typeface="Times New Roman" panose="02020603050405020304" pitchFamily="18" charset="0"/>
              </a:rPr>
              <a:t>Oganesson</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Og</a:t>
            </a:r>
            <a:r>
              <a:rPr lang="en-GB" sz="2400" b="1" dirty="0">
                <a:latin typeface="Times New Roman" panose="02020603050405020304" pitchFamily="18" charset="0"/>
                <a:cs typeface="Times New Roman" panose="02020603050405020304" pitchFamily="18" charset="0"/>
              </a:rPr>
              <a:t>).</a:t>
            </a:r>
          </a:p>
          <a:p>
            <a:pPr marL="342900" indent="-342900" algn="just">
              <a:lnSpc>
                <a:spcPct val="150000"/>
              </a:lnSpc>
              <a:buClr>
                <a:srgbClr val="FF0000"/>
              </a:buClr>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The elements have a [core]ns</a:t>
            </a:r>
            <a:r>
              <a:rPr lang="en-US" sz="2400" b="1" baseline="30000" dirty="0">
                <a:latin typeface="Times New Roman" panose="02020603050405020304" pitchFamily="18" charset="0"/>
                <a:cs typeface="Times New Roman" panose="02020603050405020304" pitchFamily="18" charset="0"/>
              </a:rPr>
              <a:t>2</a:t>
            </a:r>
            <a:r>
              <a:rPr lang="en-US" sz="2400" b="1" dirty="0">
                <a:latin typeface="Times New Roman" panose="02020603050405020304" pitchFamily="18" charset="0"/>
                <a:cs typeface="Times New Roman" panose="02020603050405020304" pitchFamily="18" charset="0"/>
              </a:rPr>
              <a:t> np</a:t>
            </a:r>
            <a:r>
              <a:rPr lang="en-US" sz="2400" b="1" baseline="30000" dirty="0">
                <a:latin typeface="Times New Roman" panose="02020603050405020304" pitchFamily="18" charset="0"/>
                <a:cs typeface="Times New Roman" panose="02020603050405020304" pitchFamily="18" charset="0"/>
              </a:rPr>
              <a:t>6</a:t>
            </a:r>
            <a:r>
              <a:rPr lang="en-US" sz="2400" b="1" dirty="0">
                <a:latin typeface="Times New Roman" panose="02020603050405020304" pitchFamily="18" charset="0"/>
                <a:cs typeface="Times New Roman" panose="02020603050405020304" pitchFamily="18" charset="0"/>
              </a:rPr>
              <a:t> electron configuration with a complete octet.</a:t>
            </a:r>
            <a:r>
              <a:rPr lang="en-GB" sz="2400" b="1" dirty="0">
                <a:solidFill>
                  <a:srgbClr val="000000"/>
                </a:solidFill>
                <a:latin typeface="Times New Roman" panose="02020603050405020304" pitchFamily="18" charset="0"/>
                <a:cs typeface="Times New Roman" panose="02020603050405020304" pitchFamily="18" charset="0"/>
              </a:rPr>
              <a:t> (n is the period number) except He</a:t>
            </a:r>
            <a:endParaRPr lang="en-US" sz="2400" b="1" dirty="0">
              <a:latin typeface="Times New Roman" panose="02020603050405020304" pitchFamily="18" charset="0"/>
              <a:cs typeface="Times New Roman" panose="02020603050405020304" pitchFamily="18" charset="0"/>
            </a:endParaRPr>
          </a:p>
          <a:p>
            <a:pPr marL="342900" indent="-342900" algn="just">
              <a:lnSpc>
                <a:spcPct val="150000"/>
              </a:lnSpc>
              <a:buClr>
                <a:srgbClr val="FF0000"/>
              </a:buClr>
              <a:buFont typeface="Arial" panose="020B0604020202020204" pitchFamily="34" charset="0"/>
              <a:buChar char="•"/>
            </a:pPr>
            <a:r>
              <a:rPr lang="en-GB" sz="2400" b="1" dirty="0">
                <a:solidFill>
                  <a:srgbClr val="000000"/>
                </a:solidFill>
                <a:latin typeface="Times New Roman" panose="02020603050405020304" pitchFamily="18" charset="0"/>
                <a:cs typeface="Times New Roman" panose="02020603050405020304" pitchFamily="18" charset="0"/>
              </a:rPr>
              <a:t>Their closed shell stable electron configuration makes them have a very low reactivity</a:t>
            </a:r>
            <a:r>
              <a:rPr lang="en-GB" sz="24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8779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972E8-76AD-0020-571D-C405664227D7}"/>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754ABD6A-68E8-1EA6-6575-80A9FF351CDE}"/>
              </a:ext>
            </a:extLst>
          </p:cNvPr>
          <p:cNvSpPr/>
          <p:nvPr/>
        </p:nvSpPr>
        <p:spPr>
          <a:xfrm>
            <a:off x="1851475" y="86853"/>
            <a:ext cx="8420285" cy="646331"/>
          </a:xfrm>
          <a:prstGeom prst="rect">
            <a:avLst/>
          </a:prstGeom>
        </p:spPr>
        <p:txBody>
          <a:bodyPr wrap="square">
            <a:spAutoFit/>
          </a:bodyPr>
          <a:lstStyle/>
          <a:p>
            <a:r>
              <a:rPr lang="en-US" sz="3600" b="1" dirty="0">
                <a:solidFill>
                  <a:srgbClr val="C00000"/>
                </a:solidFill>
              </a:rPr>
              <a:t>Nature of Bonding: MO treatment for XeF</a:t>
            </a:r>
            <a:r>
              <a:rPr lang="en-US" sz="3600" b="1" baseline="-25000" dirty="0">
                <a:solidFill>
                  <a:srgbClr val="C00000"/>
                </a:solidFill>
              </a:rPr>
              <a:t>2</a:t>
            </a:r>
            <a:r>
              <a:rPr lang="en-US" sz="3600" b="1" dirty="0">
                <a:solidFill>
                  <a:srgbClr val="C00000"/>
                </a:solidFill>
              </a:rPr>
              <a:t> </a:t>
            </a:r>
            <a:endParaRPr lang="en-GB" sz="3600" b="1" dirty="0">
              <a:solidFill>
                <a:srgbClr val="C00000"/>
              </a:solidFill>
            </a:endParaRPr>
          </a:p>
        </p:txBody>
      </p:sp>
      <p:pic>
        <p:nvPicPr>
          <p:cNvPr id="5" name="Picture 4" descr="A screenshot of a computer&#10;&#10;Description automatically generated">
            <a:extLst>
              <a:ext uri="{FF2B5EF4-FFF2-40B4-BE49-F238E27FC236}">
                <a16:creationId xmlns:a16="http://schemas.microsoft.com/office/drawing/2014/main" id="{13C36069-1201-C896-CDDE-7C513863DECE}"/>
              </a:ext>
            </a:extLst>
          </p:cNvPr>
          <p:cNvPicPr>
            <a:picLocks noChangeAspect="1"/>
          </p:cNvPicPr>
          <p:nvPr/>
        </p:nvPicPr>
        <p:blipFill>
          <a:blip r:embed="rId3">
            <a:extLst>
              <a:ext uri="{28A0092B-C50C-407E-A947-70E740481C1C}">
                <a14:useLocalDpi xmlns:a14="http://schemas.microsoft.com/office/drawing/2010/main" val="0"/>
              </a:ext>
            </a:extLst>
          </a:blip>
          <a:srcRect l="20250" t="26167" r="40937" b="7334"/>
          <a:stretch/>
        </p:blipFill>
        <p:spPr>
          <a:xfrm>
            <a:off x="3143250" y="986790"/>
            <a:ext cx="5783580" cy="5574030"/>
          </a:xfrm>
          <a:prstGeom prst="rect">
            <a:avLst/>
          </a:prstGeom>
        </p:spPr>
      </p:pic>
    </p:spTree>
    <p:extLst>
      <p:ext uri="{BB962C8B-B14F-4D97-AF65-F5344CB8AC3E}">
        <p14:creationId xmlns:p14="http://schemas.microsoft.com/office/powerpoint/2010/main" val="953793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97A65-3657-6427-554A-50292C96899C}"/>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01ED26DA-63D1-B518-4823-01CA12E4C06B}"/>
              </a:ext>
            </a:extLst>
          </p:cNvPr>
          <p:cNvSpPr/>
          <p:nvPr/>
        </p:nvSpPr>
        <p:spPr>
          <a:xfrm>
            <a:off x="1851475" y="86853"/>
            <a:ext cx="8420285" cy="646331"/>
          </a:xfrm>
          <a:prstGeom prst="rect">
            <a:avLst/>
          </a:prstGeom>
        </p:spPr>
        <p:txBody>
          <a:bodyPr wrap="square">
            <a:spAutoFit/>
          </a:bodyPr>
          <a:lstStyle/>
          <a:p>
            <a:r>
              <a:rPr lang="en-US" sz="3600" b="1" dirty="0">
                <a:solidFill>
                  <a:srgbClr val="C00000"/>
                </a:solidFill>
              </a:rPr>
              <a:t>Nature of Bonding: MO treatment for XeF</a:t>
            </a:r>
            <a:r>
              <a:rPr lang="en-US" sz="3600" b="1" baseline="-25000" dirty="0">
                <a:solidFill>
                  <a:srgbClr val="C00000"/>
                </a:solidFill>
              </a:rPr>
              <a:t>2</a:t>
            </a:r>
            <a:r>
              <a:rPr lang="en-US" sz="3600" b="1" dirty="0">
                <a:solidFill>
                  <a:srgbClr val="C00000"/>
                </a:solidFill>
              </a:rPr>
              <a:t> </a:t>
            </a:r>
            <a:endParaRPr lang="en-GB" sz="3600" b="1" dirty="0">
              <a:solidFill>
                <a:srgbClr val="C00000"/>
              </a:solidFill>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18C66550-29C1-AF5B-E953-6CA8A2967AE7}"/>
                  </a:ext>
                </a:extLst>
              </p:cNvPr>
              <p:cNvSpPr txBox="1"/>
              <p:nvPr/>
            </p:nvSpPr>
            <p:spPr>
              <a:xfrm>
                <a:off x="965200" y="810965"/>
                <a:ext cx="10454640" cy="5755422"/>
              </a:xfrm>
              <a:prstGeom prst="rect">
                <a:avLst/>
              </a:prstGeom>
              <a:noFill/>
            </p:spPr>
            <p:txBody>
              <a:bodyPr wrap="square">
                <a:spAutoFit/>
              </a:bodyPr>
              <a:lstStyle/>
              <a:p>
                <a:pPr algn="just"/>
                <a:r>
                  <a:rPr lang="en-IN" sz="2300" dirty="0"/>
                  <a:t>	2P</a:t>
                </a:r>
                <a:r>
                  <a:rPr lang="en-IN" sz="2300" baseline="-25000" dirty="0"/>
                  <a:t>x</a:t>
                </a:r>
                <a:r>
                  <a:rPr lang="en-IN" sz="2300" dirty="0"/>
                  <a:t> orbital of each fluorine containing the unpaired e will participate in the formation of 3 centre </a:t>
                </a:r>
                <a14:m>
                  <m:oMath xmlns:m="http://schemas.openxmlformats.org/officeDocument/2006/math">
                    <m:r>
                      <a:rPr lang="en-IN" sz="2300" i="1" smtClean="0">
                        <a:latin typeface="Cambria Math" panose="02040503050406030204" pitchFamily="18" charset="0"/>
                        <a:ea typeface="Cambria Math" panose="02040503050406030204" pitchFamily="18" charset="0"/>
                      </a:rPr>
                      <m:t>𝜎</m:t>
                    </m:r>
                  </m:oMath>
                </a14:m>
                <a:r>
                  <a:rPr lang="en-IN" sz="2300" dirty="0"/>
                  <a:t> M.O with 5p</a:t>
                </a:r>
                <a:r>
                  <a:rPr lang="en-IN" sz="2300" baseline="-25000" dirty="0"/>
                  <a:t>x</a:t>
                </a:r>
                <a:r>
                  <a:rPr lang="en-IN" sz="2300" dirty="0"/>
                  <a:t> of Xe. The 4e s (1 in each 2P</a:t>
                </a:r>
                <a:r>
                  <a:rPr lang="en-IN" sz="2300" baseline="-25000" dirty="0"/>
                  <a:t>x</a:t>
                </a:r>
                <a:r>
                  <a:rPr lang="en-IN" sz="2300" dirty="0"/>
                  <a:t> of F and 2 in 5P</a:t>
                </a:r>
                <a:r>
                  <a:rPr lang="en-IN" sz="2300" baseline="-25000" dirty="0"/>
                  <a:t>x</a:t>
                </a:r>
                <a:r>
                  <a:rPr lang="en-IN" sz="2300" dirty="0"/>
                  <a:t> of Xe) are now placed in the </a:t>
                </a:r>
                <a14:m>
                  <m:oMath xmlns:m="http://schemas.openxmlformats.org/officeDocument/2006/math">
                    <m:r>
                      <a:rPr lang="en-IN" sz="2300" i="1">
                        <a:latin typeface="Cambria Math" panose="02040503050406030204" pitchFamily="18" charset="0"/>
                        <a:ea typeface="Cambria Math" panose="02040503050406030204" pitchFamily="18" charset="0"/>
                      </a:rPr>
                      <m:t>𝜎</m:t>
                    </m:r>
                    <m:r>
                      <a:rPr lang="en-IN" sz="2300" i="1">
                        <a:latin typeface="Cambria Math" panose="02040503050406030204" pitchFamily="18" charset="0"/>
                        <a:ea typeface="Cambria Math" panose="02040503050406030204" pitchFamily="18" charset="0"/>
                      </a:rPr>
                      <m:t> </m:t>
                    </m:r>
                  </m:oMath>
                </a14:m>
                <a:r>
                  <a:rPr lang="en-IN" sz="2300" dirty="0"/>
                  <a:t>- M.O. These occupy the lowest M.O i.e. bonding and non-bonding. In </a:t>
                </a:r>
                <a:r>
                  <a:rPr lang="en-IN" sz="2300" dirty="0" err="1"/>
                  <a:t>XeF</a:t>
                </a:r>
                <a:r>
                  <a:rPr lang="en-IN" sz="2300" dirty="0"/>
                  <a:t>₂, there atomic orbitals combines to form one bonding, one non-bonding and one antibonding M.O. The model can explain the strong U.V absorption at 158 nm due to the transition from non-bonding to antibonding M.Os. The distribution of the e's in the M.Os concentrate towards the F atoms as both the bonding and nonbonding σ M.Os are placed closer to the atomic orbitals of fluorine, compared to Xe. It develops polarity F</a:t>
                </a:r>
                <a14:m>
                  <m:oMath xmlns:m="http://schemas.openxmlformats.org/officeDocument/2006/math">
                    <m:r>
                      <a:rPr lang="en-IN" sz="2300" i="1" baseline="30000" smtClean="0">
                        <a:latin typeface="Cambria Math" panose="02040503050406030204" pitchFamily="18" charset="0"/>
                        <a:ea typeface="Cambria Math" panose="02040503050406030204" pitchFamily="18" charset="0"/>
                      </a:rPr>
                      <m:t>𝛿</m:t>
                    </m:r>
                    <m:r>
                      <a:rPr lang="en-IN" sz="2300" b="0" i="1" baseline="30000" smtClean="0">
                        <a:latin typeface="Cambria Math" panose="02040503050406030204" pitchFamily="18" charset="0"/>
                        <a:ea typeface="Cambria Math" panose="02040503050406030204" pitchFamily="18" charset="0"/>
                      </a:rPr>
                      <m:t>−</m:t>
                    </m:r>
                  </m:oMath>
                </a14:m>
                <a:r>
                  <a:rPr lang="en-IN" sz="2300" dirty="0"/>
                  <a:t>-Xe</a:t>
                </a:r>
                <a:r>
                  <a:rPr lang="en-IN" sz="2300" baseline="30000" dirty="0">
                    <a:ea typeface="Cambria Math" panose="02040503050406030204" pitchFamily="18" charset="0"/>
                  </a:rPr>
                  <a:t> </a:t>
                </a:r>
                <a14:m>
                  <m:oMath xmlns:m="http://schemas.openxmlformats.org/officeDocument/2006/math">
                    <m:r>
                      <a:rPr lang="en-IN" sz="2300" i="1" baseline="30000">
                        <a:latin typeface="Cambria Math" panose="02040503050406030204" pitchFamily="18" charset="0"/>
                        <a:ea typeface="Cambria Math" panose="02040503050406030204" pitchFamily="18" charset="0"/>
                      </a:rPr>
                      <m:t>𝛿</m:t>
                    </m:r>
                    <m:r>
                      <a:rPr lang="en-IN" sz="2300" b="0" i="1" baseline="30000" smtClean="0">
                        <a:latin typeface="Cambria Math" panose="02040503050406030204" pitchFamily="18" charset="0"/>
                        <a:ea typeface="Cambria Math" panose="02040503050406030204" pitchFamily="18" charset="0"/>
                      </a:rPr>
                      <m:t>++</m:t>
                    </m:r>
                    <m:r>
                      <a:rPr lang="en-IN" sz="2300" i="1" baseline="30000">
                        <a:latin typeface="Cambria Math" panose="02040503050406030204" pitchFamily="18" charset="0"/>
                        <a:ea typeface="Cambria Math" panose="02040503050406030204" pitchFamily="18" charset="0"/>
                      </a:rPr>
                      <m:t> </m:t>
                    </m:r>
                  </m:oMath>
                </a14:m>
                <a:r>
                  <a:rPr lang="en-IN" sz="2300" dirty="0"/>
                  <a:t>- F</a:t>
                </a:r>
                <a14:m>
                  <m:oMath xmlns:m="http://schemas.openxmlformats.org/officeDocument/2006/math">
                    <m:r>
                      <a:rPr lang="en-IN" sz="2300" i="1" baseline="30000">
                        <a:latin typeface="Cambria Math" panose="02040503050406030204" pitchFamily="18" charset="0"/>
                        <a:ea typeface="Cambria Math" panose="02040503050406030204" pitchFamily="18" charset="0"/>
                      </a:rPr>
                      <m:t>𝛿</m:t>
                    </m:r>
                    <m:r>
                      <a:rPr lang="en-IN" sz="2300" i="1" baseline="30000">
                        <a:latin typeface="Cambria Math" panose="02040503050406030204" pitchFamily="18" charset="0"/>
                        <a:ea typeface="Cambria Math" panose="02040503050406030204" pitchFamily="18" charset="0"/>
                      </a:rPr>
                      <m:t>−</m:t>
                    </m:r>
                  </m:oMath>
                </a14:m>
                <a:r>
                  <a:rPr lang="en-IN" sz="2300" dirty="0"/>
                  <a:t>. Then in the formation of the compounds 5p e's of Xe are moved towards the 2P</a:t>
                </a:r>
                <a:r>
                  <a:rPr lang="en-IN" sz="2300" baseline="-25000" dirty="0"/>
                  <a:t>x</a:t>
                </a:r>
                <a:r>
                  <a:rPr lang="en-IN" sz="2300" dirty="0"/>
                  <a:t> orbitals of fluorine. In </a:t>
                </a:r>
                <a:r>
                  <a:rPr lang="en-IN" sz="2300" dirty="0" err="1"/>
                  <a:t>XeF</a:t>
                </a:r>
                <a:r>
                  <a:rPr lang="en-IN" sz="2300" dirty="0"/>
                  <a:t>₂, one 3c-4e bond is present and for each bond, bond order is nearly 0.5.</a:t>
                </a:r>
              </a:p>
              <a:p>
                <a:pPr algn="just"/>
                <a:r>
                  <a:rPr lang="en-IN" sz="2300" dirty="0"/>
                  <a:t>	In XeF</a:t>
                </a:r>
                <a:r>
                  <a:rPr lang="en-IN" sz="2300" baseline="-25000" dirty="0"/>
                  <a:t>4</a:t>
                </a:r>
                <a:r>
                  <a:rPr lang="en-IN" sz="2300" dirty="0"/>
                  <a:t> 5 atomic orbitals combine to produce two bonding, two antibonding and one nonbonding M.O. Similarly, in XeF</a:t>
                </a:r>
                <a:r>
                  <a:rPr lang="en-IN" sz="2300" baseline="-25000" dirty="0"/>
                  <a:t>6</a:t>
                </a:r>
                <a:r>
                  <a:rPr lang="en-IN" sz="2300" dirty="0"/>
                  <a:t>, 7 atomic orbitals combine to give the corresponding M.O. All three Xenon have 3c-4e type of bonding, but, number of this type of bond are different XeF</a:t>
                </a:r>
                <a:r>
                  <a:rPr lang="en-IN" sz="2300" baseline="-25000" dirty="0"/>
                  <a:t>2</a:t>
                </a:r>
                <a:r>
                  <a:rPr lang="en-IN" sz="2300" dirty="0"/>
                  <a:t> has 1 (3c -4e) bond, XeF</a:t>
                </a:r>
                <a:r>
                  <a:rPr lang="en-IN" sz="2300" baseline="-25000" dirty="0"/>
                  <a:t>4</a:t>
                </a:r>
                <a:r>
                  <a:rPr lang="en-IN" sz="2300" dirty="0"/>
                  <a:t> has two (3c-4e) bond and XeF</a:t>
                </a:r>
                <a:r>
                  <a:rPr lang="en-IN" sz="2300" baseline="-25000" dirty="0"/>
                  <a:t>6</a:t>
                </a:r>
                <a:r>
                  <a:rPr lang="en-IN" sz="2300" dirty="0"/>
                  <a:t> has three (3c-4e) bond.</a:t>
                </a:r>
              </a:p>
            </p:txBody>
          </p:sp>
        </mc:Choice>
        <mc:Fallback>
          <p:sp>
            <p:nvSpPr>
              <p:cNvPr id="4" name="TextBox 3">
                <a:extLst>
                  <a:ext uri="{FF2B5EF4-FFF2-40B4-BE49-F238E27FC236}">
                    <a16:creationId xmlns:a16="http://schemas.microsoft.com/office/drawing/2014/main" id="{18C66550-29C1-AF5B-E953-6CA8A2967AE7}"/>
                  </a:ext>
                </a:extLst>
              </p:cNvPr>
              <p:cNvSpPr txBox="1">
                <a:spLocks noRot="1" noChangeAspect="1" noMove="1" noResize="1" noEditPoints="1" noAdjustHandles="1" noChangeArrowheads="1" noChangeShapeType="1" noTextEdit="1"/>
              </p:cNvSpPr>
              <p:nvPr/>
            </p:nvSpPr>
            <p:spPr>
              <a:xfrm>
                <a:off x="965200" y="810965"/>
                <a:ext cx="10454640" cy="5755422"/>
              </a:xfrm>
              <a:prstGeom prst="rect">
                <a:avLst/>
              </a:prstGeom>
              <a:blipFill>
                <a:blip r:embed="rId3"/>
                <a:stretch>
                  <a:fillRect l="-816" t="-742" r="-875" b="-1377"/>
                </a:stretch>
              </a:blipFill>
            </p:spPr>
            <p:txBody>
              <a:bodyPr/>
              <a:lstStyle/>
              <a:p>
                <a:r>
                  <a:rPr lang="en-IN">
                    <a:noFill/>
                  </a:rPr>
                  <a:t> </a:t>
                </a:r>
              </a:p>
            </p:txBody>
          </p:sp>
        </mc:Fallback>
      </mc:AlternateContent>
    </p:spTree>
    <p:extLst>
      <p:ext uri="{BB962C8B-B14F-4D97-AF65-F5344CB8AC3E}">
        <p14:creationId xmlns:p14="http://schemas.microsoft.com/office/powerpoint/2010/main" val="3498934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32F3D-F90F-0D5C-0B48-E7347788EB6F}"/>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55B8E7F0-4D37-5AE2-D96F-FB668640DF6F}"/>
              </a:ext>
            </a:extLst>
          </p:cNvPr>
          <p:cNvSpPr/>
          <p:nvPr/>
        </p:nvSpPr>
        <p:spPr>
          <a:xfrm>
            <a:off x="5633597" y="98283"/>
            <a:ext cx="1205651" cy="707886"/>
          </a:xfrm>
          <a:prstGeom prst="rect">
            <a:avLst/>
          </a:prstGeom>
        </p:spPr>
        <p:txBody>
          <a:bodyPr wrap="none">
            <a:spAutoFit/>
          </a:bodyPr>
          <a:lstStyle/>
          <a:p>
            <a:r>
              <a:rPr lang="en-US" sz="4000" b="1" dirty="0">
                <a:solidFill>
                  <a:srgbClr val="C00000"/>
                </a:solidFill>
              </a:rPr>
              <a:t>XeF</a:t>
            </a:r>
            <a:r>
              <a:rPr lang="en-US" sz="4000" b="1" baseline="-25000" dirty="0">
                <a:solidFill>
                  <a:srgbClr val="C00000"/>
                </a:solidFill>
              </a:rPr>
              <a:t>4</a:t>
            </a:r>
            <a:r>
              <a:rPr lang="en-US" sz="2800" b="1" dirty="0">
                <a:solidFill>
                  <a:srgbClr val="C00000"/>
                </a:solidFill>
              </a:rPr>
              <a:t> </a:t>
            </a:r>
            <a:endParaRPr lang="en-GB" sz="2800" b="1" dirty="0">
              <a:solidFill>
                <a:srgbClr val="C00000"/>
              </a:solidFill>
            </a:endParaRPr>
          </a:p>
        </p:txBody>
      </p:sp>
      <p:pic>
        <p:nvPicPr>
          <p:cNvPr id="3" name="Picture 2" descr="A screenshot of a computer&#10;&#10;Description automatically generated">
            <a:extLst>
              <a:ext uri="{FF2B5EF4-FFF2-40B4-BE49-F238E27FC236}">
                <a16:creationId xmlns:a16="http://schemas.microsoft.com/office/drawing/2014/main" id="{34DFF586-0118-980E-1329-58C8AF346576}"/>
              </a:ext>
            </a:extLst>
          </p:cNvPr>
          <p:cNvPicPr>
            <a:picLocks noChangeAspect="1"/>
          </p:cNvPicPr>
          <p:nvPr/>
        </p:nvPicPr>
        <p:blipFill>
          <a:blip r:embed="rId3">
            <a:extLst>
              <a:ext uri="{28A0092B-C50C-407E-A947-70E740481C1C}">
                <a14:useLocalDpi xmlns:a14="http://schemas.microsoft.com/office/drawing/2010/main" val="0"/>
              </a:ext>
            </a:extLst>
          </a:blip>
          <a:srcRect l="25500" t="25167" r="33250" b="7333"/>
          <a:stretch/>
        </p:blipFill>
        <p:spPr>
          <a:xfrm>
            <a:off x="3108960" y="911932"/>
            <a:ext cx="6435090" cy="5923208"/>
          </a:xfrm>
          <a:prstGeom prst="rect">
            <a:avLst/>
          </a:prstGeom>
        </p:spPr>
      </p:pic>
    </p:spTree>
    <p:extLst>
      <p:ext uri="{BB962C8B-B14F-4D97-AF65-F5344CB8AC3E}">
        <p14:creationId xmlns:p14="http://schemas.microsoft.com/office/powerpoint/2010/main" val="2906869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AD1C3-780D-C42E-DEBA-E61BD428C116}"/>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D888FAFB-5A83-C947-087A-0394D68E56EA}"/>
              </a:ext>
            </a:extLst>
          </p:cNvPr>
          <p:cNvSpPr/>
          <p:nvPr/>
        </p:nvSpPr>
        <p:spPr>
          <a:xfrm>
            <a:off x="4067687" y="-4587"/>
            <a:ext cx="3737305" cy="707886"/>
          </a:xfrm>
          <a:prstGeom prst="rect">
            <a:avLst/>
          </a:prstGeom>
        </p:spPr>
        <p:txBody>
          <a:bodyPr wrap="none">
            <a:spAutoFit/>
          </a:bodyPr>
          <a:lstStyle/>
          <a:p>
            <a:r>
              <a:rPr lang="en-US" sz="4000" b="1" dirty="0">
                <a:solidFill>
                  <a:srgbClr val="C00000"/>
                </a:solidFill>
              </a:rPr>
              <a:t>Reaction of XeF</a:t>
            </a:r>
            <a:r>
              <a:rPr lang="en-US" sz="4000" b="1" baseline="-25000" dirty="0">
                <a:solidFill>
                  <a:srgbClr val="C00000"/>
                </a:solidFill>
              </a:rPr>
              <a:t>4</a:t>
            </a:r>
            <a:r>
              <a:rPr lang="en-US" sz="2800" b="1" dirty="0">
                <a:solidFill>
                  <a:srgbClr val="C00000"/>
                </a:solidFill>
              </a:rPr>
              <a:t> </a:t>
            </a:r>
            <a:endParaRPr lang="en-GB" sz="2800" b="1" dirty="0">
              <a:solidFill>
                <a:srgbClr val="C00000"/>
              </a:solidFill>
            </a:endParaRPr>
          </a:p>
        </p:txBody>
      </p:sp>
      <p:pic>
        <p:nvPicPr>
          <p:cNvPr id="4" name="Picture 3" descr="A screenshot of a computer&#10;&#10;Description automatically generated">
            <a:extLst>
              <a:ext uri="{FF2B5EF4-FFF2-40B4-BE49-F238E27FC236}">
                <a16:creationId xmlns:a16="http://schemas.microsoft.com/office/drawing/2014/main" id="{E77C31EC-043A-9906-0FE0-9F788A9AB3E9}"/>
              </a:ext>
            </a:extLst>
          </p:cNvPr>
          <p:cNvPicPr>
            <a:picLocks noChangeAspect="1"/>
          </p:cNvPicPr>
          <p:nvPr/>
        </p:nvPicPr>
        <p:blipFill>
          <a:blip r:embed="rId3">
            <a:extLst>
              <a:ext uri="{28A0092B-C50C-407E-A947-70E740481C1C}">
                <a14:useLocalDpi xmlns:a14="http://schemas.microsoft.com/office/drawing/2010/main" val="0"/>
              </a:ext>
            </a:extLst>
          </a:blip>
          <a:srcRect t="25000" r="1938" b="13500"/>
          <a:stretch/>
        </p:blipFill>
        <p:spPr>
          <a:xfrm>
            <a:off x="422910" y="697230"/>
            <a:ext cx="9532620" cy="3362846"/>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9744A0F9-7497-8B62-9655-4F337112DC1C}"/>
              </a:ext>
            </a:extLst>
          </p:cNvPr>
          <p:cNvPicPr>
            <a:picLocks noChangeAspect="1"/>
          </p:cNvPicPr>
          <p:nvPr/>
        </p:nvPicPr>
        <p:blipFill>
          <a:blip r:embed="rId4">
            <a:extLst>
              <a:ext uri="{28A0092B-C50C-407E-A947-70E740481C1C}">
                <a14:useLocalDpi xmlns:a14="http://schemas.microsoft.com/office/drawing/2010/main" val="0"/>
              </a:ext>
            </a:extLst>
          </a:blip>
          <a:srcRect l="5587" t="26833" r="9907" b="46291"/>
          <a:stretch/>
        </p:blipFill>
        <p:spPr>
          <a:xfrm>
            <a:off x="126889" y="4292205"/>
            <a:ext cx="8719931" cy="1559955"/>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4873ADA4-6CC3-3D6E-1F5F-D5B7702293D5}"/>
              </a:ext>
            </a:extLst>
          </p:cNvPr>
          <p:cNvPicPr>
            <a:picLocks noChangeAspect="1"/>
          </p:cNvPicPr>
          <p:nvPr/>
        </p:nvPicPr>
        <p:blipFill>
          <a:blip r:embed="rId4">
            <a:extLst>
              <a:ext uri="{28A0092B-C50C-407E-A947-70E740481C1C}">
                <a14:useLocalDpi xmlns:a14="http://schemas.microsoft.com/office/drawing/2010/main" val="0"/>
              </a:ext>
            </a:extLst>
          </a:blip>
          <a:srcRect l="20531" t="52667" r="51344" b="11333"/>
          <a:stretch/>
        </p:blipFill>
        <p:spPr>
          <a:xfrm>
            <a:off x="8776986" y="3800715"/>
            <a:ext cx="3277854" cy="2360055"/>
          </a:xfrm>
          <a:prstGeom prst="rect">
            <a:avLst/>
          </a:prstGeom>
        </p:spPr>
      </p:pic>
    </p:spTree>
    <p:extLst>
      <p:ext uri="{BB962C8B-B14F-4D97-AF65-F5344CB8AC3E}">
        <p14:creationId xmlns:p14="http://schemas.microsoft.com/office/powerpoint/2010/main" val="2426720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0CCF5-D597-302C-07DC-B2FB39E0071F}"/>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6A53D32-9AAC-0CFA-9447-FF1B43054401}"/>
              </a:ext>
            </a:extLst>
          </p:cNvPr>
          <p:cNvSpPr/>
          <p:nvPr/>
        </p:nvSpPr>
        <p:spPr>
          <a:xfrm>
            <a:off x="1780355" y="86853"/>
            <a:ext cx="8512780" cy="646331"/>
          </a:xfrm>
          <a:prstGeom prst="rect">
            <a:avLst/>
          </a:prstGeom>
        </p:spPr>
        <p:txBody>
          <a:bodyPr wrap="none">
            <a:spAutoFit/>
          </a:bodyPr>
          <a:lstStyle/>
          <a:p>
            <a:r>
              <a:rPr lang="en-US" sz="3600" b="1" dirty="0">
                <a:solidFill>
                  <a:srgbClr val="C00000"/>
                </a:solidFill>
              </a:rPr>
              <a:t>Structure &amp; Bonding (VSEPR theory) of XeF</a:t>
            </a:r>
            <a:r>
              <a:rPr lang="en-US" sz="3600" b="1" baseline="-25000" dirty="0">
                <a:solidFill>
                  <a:srgbClr val="C00000"/>
                </a:solidFill>
              </a:rPr>
              <a:t>4</a:t>
            </a:r>
            <a:endParaRPr lang="en-GB" sz="3600" b="1" dirty="0">
              <a:solidFill>
                <a:srgbClr val="C00000"/>
              </a:solidFill>
            </a:endParaRPr>
          </a:p>
        </p:txBody>
      </p:sp>
      <p:pic>
        <p:nvPicPr>
          <p:cNvPr id="5" name="Picture 4" descr="A screenshot of a computer&#10;&#10;Description automatically generated">
            <a:extLst>
              <a:ext uri="{FF2B5EF4-FFF2-40B4-BE49-F238E27FC236}">
                <a16:creationId xmlns:a16="http://schemas.microsoft.com/office/drawing/2014/main" id="{B6D9198C-2E0B-35A2-EF12-F95FC538AA47}"/>
              </a:ext>
            </a:extLst>
          </p:cNvPr>
          <p:cNvPicPr>
            <a:picLocks noChangeAspect="1"/>
          </p:cNvPicPr>
          <p:nvPr/>
        </p:nvPicPr>
        <p:blipFill>
          <a:blip r:embed="rId3">
            <a:extLst>
              <a:ext uri="{28A0092B-C50C-407E-A947-70E740481C1C}">
                <a14:useLocalDpi xmlns:a14="http://schemas.microsoft.com/office/drawing/2010/main" val="0"/>
              </a:ext>
            </a:extLst>
          </a:blip>
          <a:srcRect l="22031" t="25833" r="23688" b="30525"/>
          <a:stretch/>
        </p:blipFill>
        <p:spPr>
          <a:xfrm>
            <a:off x="471561" y="1133570"/>
            <a:ext cx="11292875" cy="5107210"/>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653D1781-D039-7686-49ED-876B1C842DD7}"/>
              </a:ext>
            </a:extLst>
          </p:cNvPr>
          <p:cNvPicPr>
            <a:picLocks noChangeAspect="1"/>
          </p:cNvPicPr>
          <p:nvPr/>
        </p:nvPicPr>
        <p:blipFill>
          <a:blip r:embed="rId3">
            <a:extLst>
              <a:ext uri="{28A0092B-C50C-407E-A947-70E740481C1C}">
                <a14:useLocalDpi xmlns:a14="http://schemas.microsoft.com/office/drawing/2010/main" val="0"/>
              </a:ext>
            </a:extLst>
          </a:blip>
          <a:srcRect l="39281" t="69000" r="50687" b="7500"/>
          <a:stretch/>
        </p:blipFill>
        <p:spPr>
          <a:xfrm>
            <a:off x="8972550" y="834389"/>
            <a:ext cx="2697480" cy="3554623"/>
          </a:xfrm>
          <a:prstGeom prst="rect">
            <a:avLst/>
          </a:prstGeom>
        </p:spPr>
      </p:pic>
    </p:spTree>
    <p:extLst>
      <p:ext uri="{BB962C8B-B14F-4D97-AF65-F5344CB8AC3E}">
        <p14:creationId xmlns:p14="http://schemas.microsoft.com/office/powerpoint/2010/main" val="770066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D695A-8781-972B-731E-59C3A867EBF8}"/>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0F56433B-A5FA-59CB-9BD4-DE6D63D3EFC6}"/>
              </a:ext>
            </a:extLst>
          </p:cNvPr>
          <p:cNvSpPr/>
          <p:nvPr/>
        </p:nvSpPr>
        <p:spPr>
          <a:xfrm>
            <a:off x="5060765" y="86853"/>
            <a:ext cx="1030282" cy="646331"/>
          </a:xfrm>
          <a:prstGeom prst="rect">
            <a:avLst/>
          </a:prstGeom>
        </p:spPr>
        <p:txBody>
          <a:bodyPr wrap="none">
            <a:spAutoFit/>
          </a:bodyPr>
          <a:lstStyle/>
          <a:p>
            <a:r>
              <a:rPr lang="en-US" sz="3600" b="1" dirty="0">
                <a:solidFill>
                  <a:srgbClr val="C00000"/>
                </a:solidFill>
              </a:rPr>
              <a:t>XeF</a:t>
            </a:r>
            <a:r>
              <a:rPr lang="en-US" sz="3600" b="1" baseline="-25000" dirty="0">
                <a:solidFill>
                  <a:srgbClr val="C00000"/>
                </a:solidFill>
              </a:rPr>
              <a:t>6</a:t>
            </a:r>
            <a:endParaRPr lang="en-GB" sz="3600" b="1" dirty="0">
              <a:solidFill>
                <a:srgbClr val="C00000"/>
              </a:solidFill>
            </a:endParaRPr>
          </a:p>
        </p:txBody>
      </p:sp>
      <p:sp>
        <p:nvSpPr>
          <p:cNvPr id="6" name="TextBox 5">
            <a:extLst>
              <a:ext uri="{FF2B5EF4-FFF2-40B4-BE49-F238E27FC236}">
                <a16:creationId xmlns:a16="http://schemas.microsoft.com/office/drawing/2014/main" id="{A40C40D9-1930-5E84-0788-BEC3BCAF17DB}"/>
              </a:ext>
            </a:extLst>
          </p:cNvPr>
          <p:cNvSpPr txBox="1"/>
          <p:nvPr/>
        </p:nvSpPr>
        <p:spPr>
          <a:xfrm>
            <a:off x="508000" y="689094"/>
            <a:ext cx="6096000" cy="523220"/>
          </a:xfrm>
          <a:prstGeom prst="rect">
            <a:avLst/>
          </a:prstGeom>
          <a:noFill/>
        </p:spPr>
        <p:txBody>
          <a:bodyPr wrap="square">
            <a:spAutoFit/>
          </a:bodyPr>
          <a:lstStyle/>
          <a:p>
            <a:r>
              <a:rPr lang="en-IN" sz="2800" b="1" dirty="0">
                <a:solidFill>
                  <a:srgbClr val="C00000"/>
                </a:solidFill>
              </a:rPr>
              <a:t>Preparation:</a:t>
            </a:r>
          </a:p>
        </p:txBody>
      </p:sp>
      <p:pic>
        <p:nvPicPr>
          <p:cNvPr id="9" name="Picture 8">
            <a:extLst>
              <a:ext uri="{FF2B5EF4-FFF2-40B4-BE49-F238E27FC236}">
                <a16:creationId xmlns:a16="http://schemas.microsoft.com/office/drawing/2014/main" id="{096B8240-52F8-F6E8-701D-A897C712D4C7}"/>
              </a:ext>
            </a:extLst>
          </p:cNvPr>
          <p:cNvPicPr>
            <a:picLocks noChangeAspect="1"/>
          </p:cNvPicPr>
          <p:nvPr/>
        </p:nvPicPr>
        <p:blipFill>
          <a:blip r:embed="rId3">
            <a:extLst>
              <a:ext uri="{28A0092B-C50C-407E-A947-70E740481C1C}">
                <a14:useLocalDpi xmlns:a14="http://schemas.microsoft.com/office/drawing/2010/main" val="0"/>
              </a:ext>
            </a:extLst>
          </a:blip>
          <a:srcRect l="-1" t="26963" r="917" b="50000"/>
          <a:stretch/>
        </p:blipFill>
        <p:spPr>
          <a:xfrm>
            <a:off x="335280" y="1188720"/>
            <a:ext cx="11450320" cy="1497498"/>
          </a:xfrm>
          <a:prstGeom prst="rect">
            <a:avLst/>
          </a:prstGeom>
        </p:spPr>
      </p:pic>
      <p:sp>
        <p:nvSpPr>
          <p:cNvPr id="12" name="TextBox 11">
            <a:extLst>
              <a:ext uri="{FF2B5EF4-FFF2-40B4-BE49-F238E27FC236}">
                <a16:creationId xmlns:a16="http://schemas.microsoft.com/office/drawing/2014/main" id="{9D327774-FD4F-11A9-D765-EC186F2150C9}"/>
              </a:ext>
            </a:extLst>
          </p:cNvPr>
          <p:cNvSpPr txBox="1"/>
          <p:nvPr/>
        </p:nvSpPr>
        <p:spPr>
          <a:xfrm>
            <a:off x="548640" y="2686218"/>
            <a:ext cx="6096000" cy="954107"/>
          </a:xfrm>
          <a:prstGeom prst="rect">
            <a:avLst/>
          </a:prstGeom>
          <a:noFill/>
        </p:spPr>
        <p:txBody>
          <a:bodyPr wrap="square">
            <a:spAutoFit/>
          </a:bodyPr>
          <a:lstStyle/>
          <a:p>
            <a:r>
              <a:rPr lang="en-IN" sz="2800" b="1" dirty="0">
                <a:solidFill>
                  <a:srgbClr val="C00000"/>
                </a:solidFill>
              </a:rPr>
              <a:t>Reactions:</a:t>
            </a:r>
          </a:p>
          <a:p>
            <a:r>
              <a:rPr lang="en-IN" sz="2800" b="1" dirty="0">
                <a:solidFill>
                  <a:srgbClr val="C00000"/>
                </a:solidFill>
              </a:rPr>
              <a:t>1. Reaction with glass or quartz vessels</a:t>
            </a:r>
          </a:p>
        </p:txBody>
      </p:sp>
      <p:pic>
        <p:nvPicPr>
          <p:cNvPr id="14" name="Picture 13">
            <a:extLst>
              <a:ext uri="{FF2B5EF4-FFF2-40B4-BE49-F238E27FC236}">
                <a16:creationId xmlns:a16="http://schemas.microsoft.com/office/drawing/2014/main" id="{E68950D1-0D5D-7043-D621-4118DC2DD6E1}"/>
              </a:ext>
            </a:extLst>
          </p:cNvPr>
          <p:cNvPicPr>
            <a:picLocks noChangeAspect="1"/>
          </p:cNvPicPr>
          <p:nvPr/>
        </p:nvPicPr>
        <p:blipFill>
          <a:blip r:embed="rId4">
            <a:extLst>
              <a:ext uri="{28A0092B-C50C-407E-A947-70E740481C1C}">
                <a14:useLocalDpi xmlns:a14="http://schemas.microsoft.com/office/drawing/2010/main" val="0"/>
              </a:ext>
            </a:extLst>
          </a:blip>
          <a:srcRect l="667" t="39169" r="2749" b="10937"/>
          <a:stretch/>
        </p:blipFill>
        <p:spPr>
          <a:xfrm>
            <a:off x="955040" y="3598948"/>
            <a:ext cx="10627360" cy="3088117"/>
          </a:xfrm>
          <a:prstGeom prst="rect">
            <a:avLst/>
          </a:prstGeom>
        </p:spPr>
      </p:pic>
    </p:spTree>
    <p:extLst>
      <p:ext uri="{BB962C8B-B14F-4D97-AF65-F5344CB8AC3E}">
        <p14:creationId xmlns:p14="http://schemas.microsoft.com/office/powerpoint/2010/main" val="20333844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A930A-00F6-6A80-D169-C6249D02B54F}"/>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98C3AE04-F527-8B77-ECBA-486432FD664A}"/>
              </a:ext>
            </a:extLst>
          </p:cNvPr>
          <p:cNvSpPr/>
          <p:nvPr/>
        </p:nvSpPr>
        <p:spPr>
          <a:xfrm>
            <a:off x="4067687" y="-4587"/>
            <a:ext cx="3737305" cy="707886"/>
          </a:xfrm>
          <a:prstGeom prst="rect">
            <a:avLst/>
          </a:prstGeom>
        </p:spPr>
        <p:txBody>
          <a:bodyPr wrap="none">
            <a:spAutoFit/>
          </a:bodyPr>
          <a:lstStyle/>
          <a:p>
            <a:r>
              <a:rPr lang="en-US" sz="4000" b="1" dirty="0">
                <a:solidFill>
                  <a:srgbClr val="C00000"/>
                </a:solidFill>
              </a:rPr>
              <a:t>Reaction of XeF</a:t>
            </a:r>
            <a:r>
              <a:rPr lang="en-US" sz="4000" b="1" baseline="-25000" dirty="0">
                <a:solidFill>
                  <a:srgbClr val="C00000"/>
                </a:solidFill>
              </a:rPr>
              <a:t>6</a:t>
            </a:r>
            <a:r>
              <a:rPr lang="en-US" sz="2800" b="1" dirty="0">
                <a:solidFill>
                  <a:srgbClr val="C00000"/>
                </a:solidFill>
              </a:rPr>
              <a:t> </a:t>
            </a:r>
            <a:endParaRPr lang="en-GB" sz="2800" b="1" dirty="0">
              <a:solidFill>
                <a:srgbClr val="C00000"/>
              </a:solidFill>
            </a:endParaRPr>
          </a:p>
        </p:txBody>
      </p:sp>
      <p:pic>
        <p:nvPicPr>
          <p:cNvPr id="3" name="Picture 2">
            <a:extLst>
              <a:ext uri="{FF2B5EF4-FFF2-40B4-BE49-F238E27FC236}">
                <a16:creationId xmlns:a16="http://schemas.microsoft.com/office/drawing/2014/main" id="{7019E6A8-8831-98EA-7B8A-56BA58116DD3}"/>
              </a:ext>
            </a:extLst>
          </p:cNvPr>
          <p:cNvPicPr>
            <a:picLocks noChangeAspect="1"/>
          </p:cNvPicPr>
          <p:nvPr/>
        </p:nvPicPr>
        <p:blipFill>
          <a:blip r:embed="rId3">
            <a:extLst>
              <a:ext uri="{28A0092B-C50C-407E-A947-70E740481C1C}">
                <a14:useLocalDpi xmlns:a14="http://schemas.microsoft.com/office/drawing/2010/main" val="0"/>
              </a:ext>
            </a:extLst>
          </a:blip>
          <a:srcRect l="12333" t="26370" r="14250" b="8741"/>
          <a:stretch/>
        </p:blipFill>
        <p:spPr>
          <a:xfrm>
            <a:off x="650240" y="833120"/>
            <a:ext cx="8950960" cy="4450080"/>
          </a:xfrm>
          <a:prstGeom prst="rect">
            <a:avLst/>
          </a:prstGeom>
        </p:spPr>
      </p:pic>
      <p:pic>
        <p:nvPicPr>
          <p:cNvPr id="11" name="Picture 10">
            <a:extLst>
              <a:ext uri="{FF2B5EF4-FFF2-40B4-BE49-F238E27FC236}">
                <a16:creationId xmlns:a16="http://schemas.microsoft.com/office/drawing/2014/main" id="{6FD4DDA8-84BA-C736-C96B-9621D2AC2383}"/>
              </a:ext>
            </a:extLst>
          </p:cNvPr>
          <p:cNvPicPr>
            <a:picLocks noChangeAspect="1"/>
          </p:cNvPicPr>
          <p:nvPr/>
        </p:nvPicPr>
        <p:blipFill>
          <a:blip r:embed="rId4">
            <a:extLst>
              <a:ext uri="{28A0092B-C50C-407E-A947-70E740481C1C}">
                <a14:useLocalDpi xmlns:a14="http://schemas.microsoft.com/office/drawing/2010/main" val="0"/>
              </a:ext>
            </a:extLst>
          </a:blip>
          <a:srcRect l="12500" t="71111" r="30833" b="6518"/>
          <a:stretch/>
        </p:blipFill>
        <p:spPr>
          <a:xfrm>
            <a:off x="609600" y="5273040"/>
            <a:ext cx="6908800" cy="1534160"/>
          </a:xfrm>
          <a:prstGeom prst="rect">
            <a:avLst/>
          </a:prstGeom>
        </p:spPr>
      </p:pic>
      <p:pic>
        <p:nvPicPr>
          <p:cNvPr id="13" name="Picture 12">
            <a:extLst>
              <a:ext uri="{FF2B5EF4-FFF2-40B4-BE49-F238E27FC236}">
                <a16:creationId xmlns:a16="http://schemas.microsoft.com/office/drawing/2014/main" id="{20980164-F07D-DC24-C157-01266F08B6F9}"/>
              </a:ext>
            </a:extLst>
          </p:cNvPr>
          <p:cNvPicPr>
            <a:picLocks noChangeAspect="1"/>
          </p:cNvPicPr>
          <p:nvPr/>
        </p:nvPicPr>
        <p:blipFill>
          <a:blip r:embed="rId4">
            <a:extLst>
              <a:ext uri="{28A0092B-C50C-407E-A947-70E740481C1C}">
                <a14:useLocalDpi xmlns:a14="http://schemas.microsoft.com/office/drawing/2010/main" val="0"/>
              </a:ext>
            </a:extLst>
          </a:blip>
          <a:srcRect l="28500" t="33779" r="55666" b="31111"/>
          <a:stretch/>
        </p:blipFill>
        <p:spPr>
          <a:xfrm>
            <a:off x="8595360" y="2492716"/>
            <a:ext cx="2194560" cy="2737425"/>
          </a:xfrm>
          <a:prstGeom prst="rect">
            <a:avLst/>
          </a:prstGeom>
        </p:spPr>
      </p:pic>
    </p:spTree>
    <p:extLst>
      <p:ext uri="{BB962C8B-B14F-4D97-AF65-F5344CB8AC3E}">
        <p14:creationId xmlns:p14="http://schemas.microsoft.com/office/powerpoint/2010/main" val="4232742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5BD2E-2FB4-176A-BC98-B5A0A64E1DF2}"/>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90E6E468-69C1-EBBD-B46C-01D82BFA29AA}"/>
              </a:ext>
            </a:extLst>
          </p:cNvPr>
          <p:cNvSpPr/>
          <p:nvPr/>
        </p:nvSpPr>
        <p:spPr>
          <a:xfrm>
            <a:off x="1780355" y="86853"/>
            <a:ext cx="8512780" cy="646331"/>
          </a:xfrm>
          <a:prstGeom prst="rect">
            <a:avLst/>
          </a:prstGeom>
        </p:spPr>
        <p:txBody>
          <a:bodyPr wrap="none">
            <a:spAutoFit/>
          </a:bodyPr>
          <a:lstStyle/>
          <a:p>
            <a:r>
              <a:rPr lang="en-US" sz="3600" b="1" dirty="0">
                <a:solidFill>
                  <a:srgbClr val="C00000"/>
                </a:solidFill>
              </a:rPr>
              <a:t>Structure &amp; Bonding (VSEPR theory) of XeF</a:t>
            </a:r>
            <a:r>
              <a:rPr lang="en-US" sz="3600" b="1" baseline="-25000" dirty="0">
                <a:solidFill>
                  <a:srgbClr val="C00000"/>
                </a:solidFill>
              </a:rPr>
              <a:t>6</a:t>
            </a:r>
            <a:endParaRPr lang="en-GB" sz="3600" b="1" dirty="0">
              <a:solidFill>
                <a:srgbClr val="C00000"/>
              </a:solidFill>
            </a:endParaRPr>
          </a:p>
        </p:txBody>
      </p:sp>
      <p:pic>
        <p:nvPicPr>
          <p:cNvPr id="8" name="Picture 7">
            <a:extLst>
              <a:ext uri="{FF2B5EF4-FFF2-40B4-BE49-F238E27FC236}">
                <a16:creationId xmlns:a16="http://schemas.microsoft.com/office/drawing/2014/main" id="{54E1CD6A-1309-44B5-0362-3CBE52A0B9E0}"/>
              </a:ext>
            </a:extLst>
          </p:cNvPr>
          <p:cNvPicPr>
            <a:picLocks noChangeAspect="1"/>
          </p:cNvPicPr>
          <p:nvPr/>
        </p:nvPicPr>
        <p:blipFill>
          <a:blip r:embed="rId3">
            <a:extLst>
              <a:ext uri="{28A0092B-C50C-407E-A947-70E740481C1C}">
                <a14:useLocalDpi xmlns:a14="http://schemas.microsoft.com/office/drawing/2010/main" val="0"/>
              </a:ext>
            </a:extLst>
          </a:blip>
          <a:srcRect l="1582" t="25482" r="3334" b="10222"/>
          <a:stretch/>
        </p:blipFill>
        <p:spPr>
          <a:xfrm>
            <a:off x="193040" y="883920"/>
            <a:ext cx="11592560" cy="4409440"/>
          </a:xfrm>
          <a:prstGeom prst="rect">
            <a:avLst/>
          </a:prstGeom>
        </p:spPr>
      </p:pic>
      <p:pic>
        <p:nvPicPr>
          <p:cNvPr id="11" name="Picture 10">
            <a:extLst>
              <a:ext uri="{FF2B5EF4-FFF2-40B4-BE49-F238E27FC236}">
                <a16:creationId xmlns:a16="http://schemas.microsoft.com/office/drawing/2014/main" id="{1C110CAD-27FD-397D-4CB4-B6339C4E9720}"/>
              </a:ext>
            </a:extLst>
          </p:cNvPr>
          <p:cNvPicPr>
            <a:picLocks noChangeAspect="1"/>
          </p:cNvPicPr>
          <p:nvPr/>
        </p:nvPicPr>
        <p:blipFill>
          <a:blip r:embed="rId4">
            <a:extLst>
              <a:ext uri="{28A0092B-C50C-407E-A947-70E740481C1C}">
                <a14:useLocalDpi xmlns:a14="http://schemas.microsoft.com/office/drawing/2010/main" val="0"/>
              </a:ext>
            </a:extLst>
          </a:blip>
          <a:srcRect l="4916" t="30222" r="53333" b="12889"/>
          <a:stretch/>
        </p:blipFill>
        <p:spPr>
          <a:xfrm>
            <a:off x="8757919" y="1330960"/>
            <a:ext cx="3170975" cy="2430448"/>
          </a:xfrm>
          <a:prstGeom prst="rect">
            <a:avLst/>
          </a:prstGeom>
        </p:spPr>
      </p:pic>
    </p:spTree>
    <p:extLst>
      <p:ext uri="{BB962C8B-B14F-4D97-AF65-F5344CB8AC3E}">
        <p14:creationId xmlns:p14="http://schemas.microsoft.com/office/powerpoint/2010/main" val="4043011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43785" y="1801634"/>
            <a:ext cx="761747" cy="400110"/>
          </a:xfrm>
          <a:prstGeom prst="rect">
            <a:avLst/>
          </a:prstGeom>
        </p:spPr>
        <p:txBody>
          <a:bodyPr wrap="none">
            <a:spAutoFit/>
          </a:bodyPr>
          <a:lstStyle/>
          <a:p>
            <a:r>
              <a:rPr lang="pt-BR" sz="2000" baseline="-25000" dirty="0">
                <a:solidFill>
                  <a:schemeClr val="accent6">
                    <a:lumMod val="50000"/>
                  </a:schemeClr>
                </a:solidFill>
              </a:rPr>
              <a:t>               </a:t>
            </a:r>
            <a:endParaRPr lang="en-US" sz="2000" dirty="0">
              <a:solidFill>
                <a:schemeClr val="accent6">
                  <a:lumMod val="50000"/>
                </a:schemeClr>
              </a:solidFill>
            </a:endParaRPr>
          </a:p>
        </p:txBody>
      </p:sp>
      <p:sp>
        <p:nvSpPr>
          <p:cNvPr id="4" name="Rectangle 3"/>
          <p:cNvSpPr/>
          <p:nvPr/>
        </p:nvSpPr>
        <p:spPr>
          <a:xfrm>
            <a:off x="2150999" y="3087900"/>
            <a:ext cx="7467600" cy="400110"/>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2017" y="3709328"/>
            <a:ext cx="2428875" cy="2657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0172133" y="3102120"/>
            <a:ext cx="2101473" cy="830997"/>
          </a:xfrm>
          <a:prstGeom prst="rect">
            <a:avLst/>
          </a:prstGeom>
        </p:spPr>
        <p:txBody>
          <a:bodyPr wrap="none">
            <a:spAutoFit/>
          </a:bodyPr>
          <a:lstStyle/>
          <a:p>
            <a:pPr algn="ctr"/>
            <a:r>
              <a:rPr lang="en-US" sz="2400" b="1" dirty="0">
                <a:solidFill>
                  <a:srgbClr val="C00000"/>
                </a:solidFill>
              </a:rPr>
              <a:t> sp</a:t>
            </a:r>
            <a:r>
              <a:rPr lang="en-US" sz="2400" b="1" baseline="30000" dirty="0">
                <a:solidFill>
                  <a:srgbClr val="C00000"/>
                </a:solidFill>
              </a:rPr>
              <a:t>3</a:t>
            </a:r>
            <a:r>
              <a:rPr lang="en-US" sz="2400" b="1" dirty="0">
                <a:solidFill>
                  <a:srgbClr val="C00000"/>
                </a:solidFill>
              </a:rPr>
              <a:t> </a:t>
            </a:r>
          </a:p>
          <a:p>
            <a:pPr algn="ctr"/>
            <a:r>
              <a:rPr lang="en-US" sz="2400" b="1" dirty="0">
                <a:solidFill>
                  <a:srgbClr val="C00000"/>
                </a:solidFill>
              </a:rPr>
              <a:t> Hybridization  </a:t>
            </a:r>
          </a:p>
        </p:txBody>
      </p:sp>
      <p:cxnSp>
        <p:nvCxnSpPr>
          <p:cNvPr id="11" name="Straight Arrow Connector 10"/>
          <p:cNvCxnSpPr>
            <a:cxnSpLocks/>
            <a:stCxn id="10" idx="2"/>
          </p:cNvCxnSpPr>
          <p:nvPr/>
        </p:nvCxnSpPr>
        <p:spPr>
          <a:xfrm flipH="1">
            <a:off x="10289406" y="3933117"/>
            <a:ext cx="933464" cy="8506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029013" y="13593"/>
            <a:ext cx="10259668" cy="742511"/>
          </a:xfrm>
          <a:prstGeom prst="rect">
            <a:avLst/>
          </a:prstGeom>
        </p:spPr>
        <p:txBody>
          <a:bodyPr wrap="none">
            <a:spAutoFit/>
          </a:bodyPr>
          <a:lstStyle/>
          <a:p>
            <a:pPr lvl="0" algn="just" eaLnBrk="0" fontAlgn="base" hangingPunct="0">
              <a:lnSpc>
                <a:spcPct val="150000"/>
              </a:lnSpc>
              <a:spcBef>
                <a:spcPct val="0"/>
              </a:spcBef>
              <a:spcAft>
                <a:spcPct val="0"/>
              </a:spcAft>
            </a:pPr>
            <a:r>
              <a:rPr lang="en-US" alt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Xenon oxygen Compounds and their Molecular Structure</a:t>
            </a:r>
          </a:p>
        </p:txBody>
      </p:sp>
      <p:sp>
        <p:nvSpPr>
          <p:cNvPr id="13" name="Rectangle 12"/>
          <p:cNvSpPr/>
          <p:nvPr/>
        </p:nvSpPr>
        <p:spPr>
          <a:xfrm>
            <a:off x="848448" y="918568"/>
            <a:ext cx="8686993" cy="4972130"/>
          </a:xfrm>
          <a:prstGeom prst="rect">
            <a:avLst/>
          </a:prstGeom>
        </p:spPr>
        <p:txBody>
          <a:bodyPr wrap="none">
            <a:spAutoFit/>
          </a:bodyPr>
          <a:lstStyle/>
          <a:p>
            <a:pPr algn="just" eaLnBrk="0" fontAlgn="base" hangingPunct="0">
              <a:lnSpc>
                <a:spcPct val="180000"/>
              </a:lnSpc>
            </a:pPr>
            <a:r>
              <a:rPr lang="pt-BR" sz="3000" b="1" dirty="0">
                <a:solidFill>
                  <a:srgbClr val="C00000"/>
                </a:solidFill>
                <a:latin typeface="Times New Roman" panose="02020603050405020304" pitchFamily="18" charset="0"/>
                <a:cs typeface="Times New Roman" panose="02020603050405020304" pitchFamily="18" charset="0"/>
              </a:rPr>
              <a:t>XeO</a:t>
            </a:r>
            <a:r>
              <a:rPr lang="pt-BR" sz="3000" b="1" baseline="-25000" dirty="0">
                <a:solidFill>
                  <a:srgbClr val="C00000"/>
                </a:solidFill>
                <a:latin typeface="Times New Roman" panose="02020603050405020304" pitchFamily="18" charset="0"/>
                <a:cs typeface="Times New Roman" panose="02020603050405020304" pitchFamily="18" charset="0"/>
              </a:rPr>
              <a:t>3, </a:t>
            </a:r>
            <a:r>
              <a:rPr lang="pt-BR" sz="3000" b="1" dirty="0">
                <a:latin typeface="Times New Roman" panose="02020603050405020304" pitchFamily="18" charset="0"/>
                <a:cs typeface="Times New Roman" panose="02020603050405020304" pitchFamily="18" charset="0"/>
              </a:rPr>
              <a:t>XeO</a:t>
            </a:r>
            <a:r>
              <a:rPr lang="pt-BR" sz="3000" b="1" baseline="-25000" dirty="0">
                <a:latin typeface="Times New Roman" panose="02020603050405020304" pitchFamily="18" charset="0"/>
                <a:cs typeface="Times New Roman" panose="02020603050405020304" pitchFamily="18" charset="0"/>
              </a:rPr>
              <a:t>4, </a:t>
            </a:r>
            <a:r>
              <a:rPr lang="en-US" sz="3000" b="1" dirty="0">
                <a:latin typeface="Times New Roman" panose="02020603050405020304" pitchFamily="18" charset="0"/>
                <a:cs typeface="Times New Roman" panose="02020603050405020304" pitchFamily="18" charset="0"/>
              </a:rPr>
              <a:t>XeOF</a:t>
            </a:r>
            <a:r>
              <a:rPr lang="en-US" sz="3000" b="1" baseline="-25000" dirty="0">
                <a:latin typeface="Times New Roman" panose="02020603050405020304" pitchFamily="18" charset="0"/>
                <a:cs typeface="Times New Roman" panose="02020603050405020304" pitchFamily="18" charset="0"/>
              </a:rPr>
              <a:t>2, </a:t>
            </a:r>
            <a:r>
              <a:rPr lang="en-US" sz="3000" b="1" dirty="0">
                <a:latin typeface="Times New Roman" panose="02020603050405020304" pitchFamily="18" charset="0"/>
                <a:cs typeface="Times New Roman" panose="02020603050405020304" pitchFamily="18" charset="0"/>
              </a:rPr>
              <a:t>XeOF</a:t>
            </a:r>
            <a:r>
              <a:rPr lang="en-US" sz="3000" b="1" baseline="-25000" dirty="0">
                <a:latin typeface="Times New Roman" panose="02020603050405020304" pitchFamily="18" charset="0"/>
                <a:cs typeface="Times New Roman" panose="02020603050405020304" pitchFamily="18" charset="0"/>
              </a:rPr>
              <a:t>4,</a:t>
            </a:r>
            <a:r>
              <a:rPr lang="en-US" sz="3000" b="1" dirty="0">
                <a:latin typeface="Times New Roman" panose="02020603050405020304" pitchFamily="18" charset="0"/>
                <a:cs typeface="Times New Roman" panose="02020603050405020304" pitchFamily="18" charset="0"/>
              </a:rPr>
              <a:t> XeO</a:t>
            </a:r>
            <a:r>
              <a:rPr lang="en-US" sz="3000" b="1" baseline="-25000" dirty="0">
                <a:latin typeface="Times New Roman" panose="02020603050405020304" pitchFamily="18" charset="0"/>
                <a:cs typeface="Times New Roman" panose="02020603050405020304" pitchFamily="18" charset="0"/>
              </a:rPr>
              <a:t>2</a:t>
            </a:r>
            <a:r>
              <a:rPr lang="en-US" sz="3000" b="1" dirty="0">
                <a:latin typeface="Times New Roman" panose="02020603050405020304" pitchFamily="18" charset="0"/>
                <a:cs typeface="Times New Roman" panose="02020603050405020304" pitchFamily="18" charset="0"/>
              </a:rPr>
              <a:t>F</a:t>
            </a:r>
            <a:r>
              <a:rPr lang="en-US" sz="3000" b="1" baseline="-25000" dirty="0">
                <a:latin typeface="Times New Roman" panose="02020603050405020304" pitchFamily="18" charset="0"/>
                <a:cs typeface="Times New Roman" panose="02020603050405020304" pitchFamily="18" charset="0"/>
              </a:rPr>
              <a:t>2, </a:t>
            </a:r>
            <a:r>
              <a:rPr lang="en-US" sz="3000" b="1" dirty="0">
                <a:latin typeface="Times New Roman" panose="02020603050405020304" pitchFamily="18" charset="0"/>
                <a:cs typeface="Times New Roman" panose="02020603050405020304" pitchFamily="18" charset="0"/>
              </a:rPr>
              <a:t>XeO</a:t>
            </a:r>
            <a:r>
              <a:rPr lang="en-US" sz="3000" b="1" baseline="-25000" dirty="0">
                <a:latin typeface="Times New Roman" panose="02020603050405020304" pitchFamily="18" charset="0"/>
                <a:cs typeface="Times New Roman" panose="02020603050405020304" pitchFamily="18" charset="0"/>
              </a:rPr>
              <a:t>3</a:t>
            </a:r>
            <a:r>
              <a:rPr lang="en-US" sz="3000" b="1" dirty="0">
                <a:latin typeface="Times New Roman" panose="02020603050405020304" pitchFamily="18" charset="0"/>
                <a:cs typeface="Times New Roman" panose="02020603050405020304" pitchFamily="18" charset="0"/>
              </a:rPr>
              <a:t>F</a:t>
            </a:r>
            <a:r>
              <a:rPr lang="en-US" sz="3000" b="1" baseline="-25000" dirty="0">
                <a:latin typeface="Times New Roman" panose="02020603050405020304" pitchFamily="18" charset="0"/>
                <a:cs typeface="Times New Roman" panose="02020603050405020304" pitchFamily="18" charset="0"/>
              </a:rPr>
              <a:t>2, </a:t>
            </a:r>
            <a:r>
              <a:rPr lang="en-US" sz="3000" b="1" dirty="0">
                <a:latin typeface="Times New Roman" panose="02020603050405020304" pitchFamily="18" charset="0"/>
                <a:cs typeface="Times New Roman" panose="02020603050405020304" pitchFamily="18" charset="0"/>
              </a:rPr>
              <a:t>XeO</a:t>
            </a:r>
            <a:r>
              <a:rPr lang="en-US" sz="3000" b="1" baseline="-25000" dirty="0">
                <a:latin typeface="Times New Roman" panose="02020603050405020304" pitchFamily="18" charset="0"/>
                <a:cs typeface="Times New Roman" panose="02020603050405020304" pitchFamily="18" charset="0"/>
              </a:rPr>
              <a:t>2</a:t>
            </a:r>
            <a:r>
              <a:rPr lang="en-US" sz="3000" b="1" dirty="0">
                <a:latin typeface="Times New Roman" panose="02020603050405020304" pitchFamily="18" charset="0"/>
                <a:cs typeface="Times New Roman" panose="02020603050405020304" pitchFamily="18" charset="0"/>
              </a:rPr>
              <a:t>F</a:t>
            </a:r>
            <a:r>
              <a:rPr lang="en-US" sz="3000" b="1" baseline="-25000" dirty="0">
                <a:latin typeface="Times New Roman" panose="02020603050405020304" pitchFamily="18" charset="0"/>
                <a:cs typeface="Times New Roman" panose="02020603050405020304" pitchFamily="18" charset="0"/>
              </a:rPr>
              <a:t>4</a:t>
            </a:r>
          </a:p>
          <a:p>
            <a:pPr algn="just" eaLnBrk="0" fontAlgn="base" hangingPunct="0">
              <a:lnSpc>
                <a:spcPct val="180000"/>
              </a:lnSpc>
            </a:pPr>
            <a:r>
              <a:rPr lang="en-US" sz="3000" b="1" dirty="0">
                <a:latin typeface="Times New Roman" panose="02020603050405020304" pitchFamily="18" charset="0"/>
                <a:cs typeface="Times New Roman" panose="02020603050405020304" pitchFamily="18" charset="0"/>
              </a:rPr>
              <a:t>Hydrolysis of XeF</a:t>
            </a:r>
            <a:r>
              <a:rPr lang="en-US" sz="3000" b="1" baseline="-25000" dirty="0">
                <a:latin typeface="Times New Roman" panose="02020603050405020304" pitchFamily="18" charset="0"/>
                <a:cs typeface="Times New Roman" panose="02020603050405020304" pitchFamily="18" charset="0"/>
              </a:rPr>
              <a:t>4</a:t>
            </a:r>
            <a:r>
              <a:rPr lang="en-US" sz="3000" b="1" dirty="0">
                <a:latin typeface="Times New Roman" panose="02020603050405020304" pitchFamily="18" charset="0"/>
                <a:cs typeface="Times New Roman" panose="02020603050405020304" pitchFamily="18" charset="0"/>
              </a:rPr>
              <a:t> and XeF</a:t>
            </a:r>
            <a:r>
              <a:rPr lang="en-US" sz="3000" b="1" baseline="-25000" dirty="0">
                <a:latin typeface="Times New Roman" panose="02020603050405020304" pitchFamily="18" charset="0"/>
                <a:cs typeface="Times New Roman" panose="02020603050405020304" pitchFamily="18" charset="0"/>
              </a:rPr>
              <a:t>6</a:t>
            </a:r>
            <a:r>
              <a:rPr lang="en-US" sz="3000" b="1" dirty="0">
                <a:latin typeface="Times New Roman" panose="02020603050405020304" pitchFamily="18" charset="0"/>
                <a:cs typeface="Times New Roman" panose="02020603050405020304" pitchFamily="18" charset="0"/>
              </a:rPr>
              <a:t> with water gives XeO</a:t>
            </a:r>
            <a:r>
              <a:rPr lang="en-US" sz="3000" b="1" baseline="-25000" dirty="0">
                <a:latin typeface="Times New Roman" panose="02020603050405020304" pitchFamily="18" charset="0"/>
                <a:cs typeface="Times New Roman" panose="02020603050405020304" pitchFamily="18" charset="0"/>
              </a:rPr>
              <a:t>3</a:t>
            </a:r>
          </a:p>
          <a:p>
            <a:pPr algn="just" eaLnBrk="0" fontAlgn="base" hangingPunct="0">
              <a:lnSpc>
                <a:spcPct val="180000"/>
              </a:lnSpc>
            </a:pPr>
            <a:r>
              <a:rPr lang="pt-BR" sz="3000" b="1" dirty="0">
                <a:latin typeface="Times New Roman" panose="02020603050405020304" pitchFamily="18" charset="0"/>
                <a:cs typeface="Times New Roman" panose="02020603050405020304" pitchFamily="18" charset="0"/>
              </a:rPr>
              <a:t>6XeF</a:t>
            </a:r>
            <a:r>
              <a:rPr lang="pt-BR" sz="3000" b="1" baseline="-25000" dirty="0">
                <a:latin typeface="Times New Roman" panose="02020603050405020304" pitchFamily="18" charset="0"/>
                <a:cs typeface="Times New Roman" panose="02020603050405020304" pitchFamily="18" charset="0"/>
              </a:rPr>
              <a:t>4</a:t>
            </a:r>
            <a:r>
              <a:rPr lang="pt-BR" sz="3000" b="1" dirty="0">
                <a:latin typeface="Times New Roman" panose="02020603050405020304" pitchFamily="18" charset="0"/>
                <a:cs typeface="Times New Roman" panose="02020603050405020304" pitchFamily="18" charset="0"/>
              </a:rPr>
              <a:t> + 12 H</a:t>
            </a:r>
            <a:r>
              <a:rPr lang="pt-BR" sz="3000" b="1" baseline="-25000" dirty="0">
                <a:latin typeface="Times New Roman" panose="02020603050405020304" pitchFamily="18" charset="0"/>
                <a:cs typeface="Times New Roman" panose="02020603050405020304" pitchFamily="18" charset="0"/>
              </a:rPr>
              <a:t>2</a:t>
            </a:r>
            <a:r>
              <a:rPr lang="pt-BR" sz="3000" b="1" dirty="0">
                <a:latin typeface="Times New Roman" panose="02020603050405020304" pitchFamily="18" charset="0"/>
                <a:cs typeface="Times New Roman" panose="02020603050405020304" pitchFamily="18" charset="0"/>
              </a:rPr>
              <a:t>O →  4Xe + 2XeO</a:t>
            </a:r>
            <a:r>
              <a:rPr lang="pt-BR" sz="3000" b="1" baseline="-25000" dirty="0">
                <a:latin typeface="Times New Roman" panose="02020603050405020304" pitchFamily="18" charset="0"/>
                <a:cs typeface="Times New Roman" panose="02020603050405020304" pitchFamily="18" charset="0"/>
              </a:rPr>
              <a:t>3</a:t>
            </a:r>
            <a:r>
              <a:rPr lang="pt-BR" sz="3000" b="1" dirty="0">
                <a:latin typeface="Times New Roman" panose="02020603050405020304" pitchFamily="18" charset="0"/>
                <a:cs typeface="Times New Roman" panose="02020603050405020304" pitchFamily="18" charset="0"/>
              </a:rPr>
              <a:t> + 24 HF + 3O</a:t>
            </a:r>
            <a:r>
              <a:rPr lang="pt-BR" sz="3000" b="1" baseline="-25000" dirty="0">
                <a:latin typeface="Times New Roman" panose="02020603050405020304" pitchFamily="18" charset="0"/>
                <a:cs typeface="Times New Roman" panose="02020603050405020304" pitchFamily="18" charset="0"/>
              </a:rPr>
              <a:t>2</a:t>
            </a:r>
          </a:p>
          <a:p>
            <a:pPr algn="just" eaLnBrk="0" fontAlgn="base" hangingPunct="0">
              <a:lnSpc>
                <a:spcPct val="180000"/>
              </a:lnSpc>
            </a:pPr>
            <a:r>
              <a:rPr lang="pt-BR" sz="3000" b="1" dirty="0">
                <a:latin typeface="Times New Roman" panose="02020603050405020304" pitchFamily="18" charset="0"/>
                <a:cs typeface="Times New Roman" panose="02020603050405020304" pitchFamily="18" charset="0"/>
              </a:rPr>
              <a:t>XeF</a:t>
            </a:r>
            <a:r>
              <a:rPr lang="pt-BR" sz="3000" b="1" baseline="-25000" dirty="0">
                <a:latin typeface="Times New Roman" panose="02020603050405020304" pitchFamily="18" charset="0"/>
                <a:cs typeface="Times New Roman" panose="02020603050405020304" pitchFamily="18" charset="0"/>
              </a:rPr>
              <a:t>6</a:t>
            </a:r>
            <a:r>
              <a:rPr lang="pt-BR" sz="3000" b="1" dirty="0">
                <a:latin typeface="Times New Roman" panose="02020603050405020304" pitchFamily="18" charset="0"/>
                <a:cs typeface="Times New Roman" panose="02020603050405020304" pitchFamily="18" charset="0"/>
              </a:rPr>
              <a:t> + 3 H</a:t>
            </a:r>
            <a:r>
              <a:rPr lang="pt-BR" sz="3000" b="1" baseline="-25000" dirty="0">
                <a:latin typeface="Times New Roman" panose="02020603050405020304" pitchFamily="18" charset="0"/>
                <a:cs typeface="Times New Roman" panose="02020603050405020304" pitchFamily="18" charset="0"/>
              </a:rPr>
              <a:t>2</a:t>
            </a:r>
            <a:r>
              <a:rPr lang="pt-BR" sz="3000" b="1" dirty="0">
                <a:latin typeface="Times New Roman" panose="02020603050405020304" pitchFamily="18" charset="0"/>
                <a:cs typeface="Times New Roman" panose="02020603050405020304" pitchFamily="18" charset="0"/>
              </a:rPr>
              <a:t>O  →  XeO</a:t>
            </a:r>
            <a:r>
              <a:rPr lang="pt-BR" sz="3000" b="1" baseline="-25000" dirty="0">
                <a:latin typeface="Times New Roman" panose="02020603050405020304" pitchFamily="18" charset="0"/>
                <a:cs typeface="Times New Roman" panose="02020603050405020304" pitchFamily="18" charset="0"/>
              </a:rPr>
              <a:t>3</a:t>
            </a:r>
            <a:r>
              <a:rPr lang="pt-BR" sz="3000" b="1" dirty="0">
                <a:latin typeface="Times New Roman" panose="02020603050405020304" pitchFamily="18" charset="0"/>
                <a:cs typeface="Times New Roman" panose="02020603050405020304" pitchFamily="18" charset="0"/>
              </a:rPr>
              <a:t> + 6 HF</a:t>
            </a:r>
          </a:p>
          <a:p>
            <a:pPr algn="just">
              <a:lnSpc>
                <a:spcPct val="180000"/>
              </a:lnSpc>
            </a:pPr>
            <a:r>
              <a:rPr lang="en-US" sz="3000" b="1" dirty="0">
                <a:solidFill>
                  <a:srgbClr val="FF0000"/>
                </a:solidFill>
              </a:rPr>
              <a:t>XeO</a:t>
            </a:r>
            <a:r>
              <a:rPr lang="en-US" sz="3000" b="1" baseline="-25000" dirty="0">
                <a:solidFill>
                  <a:srgbClr val="FF0000"/>
                </a:solidFill>
              </a:rPr>
              <a:t>3</a:t>
            </a:r>
            <a:r>
              <a:rPr lang="en-US" sz="3000" b="1" dirty="0">
                <a:solidFill>
                  <a:srgbClr val="FF0000"/>
                </a:solidFill>
              </a:rPr>
              <a:t> is a </a:t>
            </a:r>
            <a:r>
              <a:rPr lang="en-US" sz="3000" b="1" dirty="0" err="1">
                <a:solidFill>
                  <a:srgbClr val="FF0000"/>
                </a:solidFill>
              </a:rPr>
              <a:t>colourless</a:t>
            </a:r>
            <a:r>
              <a:rPr lang="en-US" sz="3000" b="1" dirty="0">
                <a:solidFill>
                  <a:srgbClr val="FF0000"/>
                </a:solidFill>
              </a:rPr>
              <a:t> explosive   solid     </a:t>
            </a:r>
          </a:p>
          <a:p>
            <a:pPr algn="just">
              <a:lnSpc>
                <a:spcPct val="180000"/>
              </a:lnSpc>
            </a:pPr>
            <a:r>
              <a:rPr lang="en-US" sz="3000" b="1" dirty="0"/>
              <a:t>And has a</a:t>
            </a:r>
            <a:r>
              <a:rPr lang="en-US" sz="3000" b="1" dirty="0">
                <a:solidFill>
                  <a:srgbClr val="C00000"/>
                </a:solidFill>
              </a:rPr>
              <a:t> </a:t>
            </a:r>
            <a:r>
              <a:rPr lang="en-US" sz="3000" b="1" dirty="0">
                <a:solidFill>
                  <a:srgbClr val="FF0000"/>
                </a:solidFill>
              </a:rPr>
              <a:t>pyramidal molecular structure</a:t>
            </a:r>
          </a:p>
        </p:txBody>
      </p:sp>
    </p:spTree>
    <p:extLst>
      <p:ext uri="{BB962C8B-B14F-4D97-AF65-F5344CB8AC3E}">
        <p14:creationId xmlns:p14="http://schemas.microsoft.com/office/powerpoint/2010/main" val="431550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354F8-1DC0-7469-B232-3B7FF2221619}"/>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53BE53C3-3052-9A80-84AE-644863A2B6DE}"/>
              </a:ext>
            </a:extLst>
          </p:cNvPr>
          <p:cNvSpPr/>
          <p:nvPr/>
        </p:nvSpPr>
        <p:spPr>
          <a:xfrm>
            <a:off x="4992247" y="-4587"/>
            <a:ext cx="1551900" cy="707886"/>
          </a:xfrm>
          <a:prstGeom prst="rect">
            <a:avLst/>
          </a:prstGeom>
        </p:spPr>
        <p:txBody>
          <a:bodyPr wrap="none">
            <a:spAutoFit/>
          </a:bodyPr>
          <a:lstStyle/>
          <a:p>
            <a:r>
              <a:rPr lang="en-US" sz="4000" b="1" dirty="0">
                <a:solidFill>
                  <a:srgbClr val="C00000"/>
                </a:solidFill>
              </a:rPr>
              <a:t>XeOF</a:t>
            </a:r>
            <a:r>
              <a:rPr lang="en-US" sz="4000" b="1" baseline="-25000" dirty="0">
                <a:solidFill>
                  <a:srgbClr val="C00000"/>
                </a:solidFill>
              </a:rPr>
              <a:t>2</a:t>
            </a:r>
            <a:r>
              <a:rPr lang="en-US" sz="2800" b="1" dirty="0">
                <a:solidFill>
                  <a:srgbClr val="C00000"/>
                </a:solidFill>
              </a:rPr>
              <a:t> </a:t>
            </a:r>
            <a:endParaRPr lang="en-GB" sz="2800" b="1" dirty="0">
              <a:solidFill>
                <a:srgbClr val="C00000"/>
              </a:solidFill>
            </a:endParaRPr>
          </a:p>
        </p:txBody>
      </p:sp>
      <p:pic>
        <p:nvPicPr>
          <p:cNvPr id="4" name="Picture 3">
            <a:extLst>
              <a:ext uri="{FF2B5EF4-FFF2-40B4-BE49-F238E27FC236}">
                <a16:creationId xmlns:a16="http://schemas.microsoft.com/office/drawing/2014/main" id="{EF43B52C-B477-8689-F00A-BAE64223FAB8}"/>
              </a:ext>
            </a:extLst>
          </p:cNvPr>
          <p:cNvPicPr>
            <a:picLocks noChangeAspect="1"/>
          </p:cNvPicPr>
          <p:nvPr/>
        </p:nvPicPr>
        <p:blipFill>
          <a:blip r:embed="rId3">
            <a:extLst>
              <a:ext uri="{28A0092B-C50C-407E-A947-70E740481C1C}">
                <a14:useLocalDpi xmlns:a14="http://schemas.microsoft.com/office/drawing/2010/main" val="0"/>
              </a:ext>
            </a:extLst>
          </a:blip>
          <a:srcRect l="27416" t="24890" r="28527" b="24692"/>
          <a:stretch/>
        </p:blipFill>
        <p:spPr>
          <a:xfrm>
            <a:off x="335280" y="751840"/>
            <a:ext cx="9239644" cy="5947804"/>
          </a:xfrm>
          <a:prstGeom prst="rect">
            <a:avLst/>
          </a:prstGeom>
        </p:spPr>
      </p:pic>
      <p:pic>
        <p:nvPicPr>
          <p:cNvPr id="6" name="Picture 5">
            <a:extLst>
              <a:ext uri="{FF2B5EF4-FFF2-40B4-BE49-F238E27FC236}">
                <a16:creationId xmlns:a16="http://schemas.microsoft.com/office/drawing/2014/main" id="{0EBA71A6-42A1-2B09-516D-12F0F045CB0B}"/>
              </a:ext>
            </a:extLst>
          </p:cNvPr>
          <p:cNvPicPr>
            <a:picLocks noChangeAspect="1"/>
          </p:cNvPicPr>
          <p:nvPr/>
        </p:nvPicPr>
        <p:blipFill>
          <a:blip r:embed="rId3">
            <a:extLst>
              <a:ext uri="{28A0092B-C50C-407E-A947-70E740481C1C}">
                <a14:useLocalDpi xmlns:a14="http://schemas.microsoft.com/office/drawing/2010/main" val="0"/>
              </a:ext>
            </a:extLst>
          </a:blip>
          <a:srcRect l="35666" t="75704" r="53908" b="6815"/>
          <a:stretch/>
        </p:blipFill>
        <p:spPr>
          <a:xfrm>
            <a:off x="8615680" y="2153349"/>
            <a:ext cx="3049108" cy="2875851"/>
          </a:xfrm>
          <a:prstGeom prst="rect">
            <a:avLst/>
          </a:prstGeom>
        </p:spPr>
      </p:pic>
    </p:spTree>
    <p:extLst>
      <p:ext uri="{BB962C8B-B14F-4D97-AF65-F5344CB8AC3E}">
        <p14:creationId xmlns:p14="http://schemas.microsoft.com/office/powerpoint/2010/main" val="1166822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76097" y="23753"/>
            <a:ext cx="4913076" cy="584775"/>
          </a:xfrm>
          <a:prstGeom prst="rect">
            <a:avLst/>
          </a:prstGeom>
        </p:spPr>
        <p:txBody>
          <a:bodyPr wrap="none">
            <a:spAutoFit/>
          </a:bodyPr>
          <a:lstStyle/>
          <a:p>
            <a:r>
              <a:rPr lang="en-GB" sz="3200" b="1" dirty="0">
                <a:solidFill>
                  <a:srgbClr val="C00000"/>
                </a:solidFill>
                <a:latin typeface="Times New Roman" panose="02020603050405020304" pitchFamily="18" charset="0"/>
                <a:cs typeface="Times New Roman" panose="02020603050405020304" pitchFamily="18" charset="0"/>
              </a:rPr>
              <a:t>Group 18: The Nobel gases</a:t>
            </a:r>
            <a:endParaRPr lang="en-GB" sz="3200" dirty="0">
              <a:solidFill>
                <a:srgbClr val="C00000"/>
              </a:solidFill>
            </a:endParaRPr>
          </a:p>
        </p:txBody>
      </p:sp>
      <p:sp>
        <p:nvSpPr>
          <p:cNvPr id="5" name="Rectangle 4"/>
          <p:cNvSpPr/>
          <p:nvPr/>
        </p:nvSpPr>
        <p:spPr>
          <a:xfrm>
            <a:off x="526093" y="584413"/>
            <a:ext cx="11361107" cy="6243056"/>
          </a:xfrm>
          <a:prstGeom prst="rect">
            <a:avLst/>
          </a:prstGeom>
        </p:spPr>
        <p:txBody>
          <a:bodyPr wrap="square">
            <a:spAutoFit/>
          </a:bodyPr>
          <a:lstStyle/>
          <a:p>
            <a:pPr marL="342900" indent="-342900" algn="just">
              <a:lnSpc>
                <a:spcPct val="150000"/>
              </a:lnSpc>
              <a:spcBef>
                <a:spcPct val="50000"/>
              </a:spcBef>
              <a:buClr>
                <a:srgbClr val="FF0000"/>
              </a:buClr>
              <a:buFont typeface="Arial" panose="020B0604020202020204" pitchFamily="34" charset="0"/>
              <a:buChar char="•"/>
            </a:pPr>
            <a:r>
              <a:rPr lang="en-US" altLang="en-US" sz="2400" b="1" dirty="0">
                <a:latin typeface="Times New Roman" panose="02020603050405020304" pitchFamily="18" charset="0"/>
                <a:ea typeface="ＭＳ Ｐゴシック" panose="020B0600070205080204" pitchFamily="34" charset="-128"/>
                <a:cs typeface="Times New Roman" panose="02020603050405020304" pitchFamily="18" charset="0"/>
              </a:rPr>
              <a:t>Noble gases have a full valence shell.</a:t>
            </a:r>
          </a:p>
          <a:p>
            <a:pPr marL="342900" indent="-342900" algn="just">
              <a:lnSpc>
                <a:spcPct val="150000"/>
              </a:lnSpc>
              <a:spcBef>
                <a:spcPct val="50000"/>
              </a:spcBef>
              <a:buClr>
                <a:srgbClr val="FF0000"/>
              </a:buClr>
              <a:buFont typeface="Arial" panose="020B0604020202020204" pitchFamily="34" charset="0"/>
              <a:buChar char="•"/>
            </a:pPr>
            <a:r>
              <a:rPr lang="en-US" altLang="en-US" sz="2400" b="1" dirty="0">
                <a:latin typeface="Times New Roman" panose="02020603050405020304" pitchFamily="18" charset="0"/>
                <a:ea typeface="ＭＳ Ｐゴシック" panose="020B0600070205080204" pitchFamily="34" charset="-128"/>
                <a:cs typeface="Times New Roman" panose="02020603050405020304" pitchFamily="18" charset="0"/>
              </a:rPr>
              <a:t>The noble gases are the smallest elements in their respective periods, with the highest ionization energies.</a:t>
            </a:r>
          </a:p>
          <a:p>
            <a:pPr marL="342900" indent="-342900" algn="just">
              <a:lnSpc>
                <a:spcPct val="150000"/>
              </a:lnSpc>
              <a:spcBef>
                <a:spcPct val="50000"/>
              </a:spcBef>
              <a:buClr>
                <a:srgbClr val="FF0000"/>
              </a:buClr>
              <a:buFont typeface="Arial" panose="020B0604020202020204" pitchFamily="34" charset="0"/>
              <a:buChar char="•"/>
            </a:pPr>
            <a:r>
              <a:rPr lang="en-US" altLang="en-US" sz="2400" b="1" dirty="0">
                <a:latin typeface="Times New Roman" panose="02020603050405020304" pitchFamily="18" charset="0"/>
                <a:ea typeface="ＭＳ Ｐゴシック" panose="020B0600070205080204" pitchFamily="34" charset="-128"/>
                <a:cs typeface="Times New Roman" panose="02020603050405020304" pitchFamily="18" charset="0"/>
              </a:rPr>
              <a:t>Noble gases have very low melting and boiling points.</a:t>
            </a:r>
          </a:p>
          <a:p>
            <a:pPr marL="342900" indent="-342900" algn="just">
              <a:lnSpc>
                <a:spcPct val="150000"/>
              </a:lnSpc>
              <a:spcBef>
                <a:spcPct val="50000"/>
              </a:spcBef>
              <a:buClr>
                <a:srgbClr val="FF0000"/>
              </a:buClr>
              <a:buFont typeface="Arial" panose="020B0604020202020204" pitchFamily="34" charset="0"/>
              <a:buChar char="•"/>
            </a:pPr>
            <a:r>
              <a:rPr lang="en-US" altLang="en-US" sz="2400" b="1" dirty="0">
                <a:latin typeface="Times New Roman" panose="02020603050405020304" pitchFamily="18" charset="0"/>
                <a:ea typeface="ＭＳ Ｐゴシック" panose="020B0600070205080204" pitchFamily="34" charset="-128"/>
                <a:cs typeface="Times New Roman" panose="02020603050405020304" pitchFamily="18" charset="0"/>
              </a:rPr>
              <a:t>Only Kr, </a:t>
            </a:r>
            <a:r>
              <a:rPr lang="en-US" altLang="en-US" sz="2400" b="1" dirty="0" err="1">
                <a:latin typeface="Times New Roman" panose="02020603050405020304" pitchFamily="18" charset="0"/>
                <a:ea typeface="ＭＳ Ｐゴシック" panose="020B0600070205080204" pitchFamily="34" charset="-128"/>
                <a:cs typeface="Times New Roman" panose="02020603050405020304" pitchFamily="18" charset="0"/>
              </a:rPr>
              <a:t>Xe</a:t>
            </a:r>
            <a:r>
              <a:rPr lang="en-US" altLang="en-US" sz="2400" b="1" dirty="0">
                <a:latin typeface="Times New Roman" panose="02020603050405020304" pitchFamily="18" charset="0"/>
                <a:ea typeface="ＭＳ Ｐゴシック" panose="020B0600070205080204" pitchFamily="34" charset="-128"/>
                <a:cs typeface="Times New Roman" panose="02020603050405020304" pitchFamily="18" charset="0"/>
              </a:rPr>
              <a:t>, and Rn are known to form compounds.</a:t>
            </a:r>
          </a:p>
          <a:p>
            <a:pPr marL="342900" indent="-342900" algn="just">
              <a:lnSpc>
                <a:spcPct val="150000"/>
              </a:lnSpc>
              <a:spcBef>
                <a:spcPct val="50000"/>
              </a:spcBef>
              <a:buClr>
                <a:srgbClr val="FF0000"/>
              </a:buClr>
              <a:buFont typeface="Arial" panose="020B0604020202020204" pitchFamily="34" charset="0"/>
              <a:buChar char="•"/>
            </a:pPr>
            <a:r>
              <a:rPr lang="en-US" altLang="en-US" sz="2200" b="1" dirty="0" err="1">
                <a:latin typeface="Times New Roman" panose="02020603050405020304" pitchFamily="18" charset="0"/>
                <a:ea typeface="ＭＳ Ｐゴシック" panose="020B0600070205080204" pitchFamily="34" charset="-128"/>
                <a:cs typeface="Times New Roman" panose="02020603050405020304" pitchFamily="18" charset="0"/>
              </a:rPr>
              <a:t>Xe</a:t>
            </a:r>
            <a:r>
              <a:rPr lang="en-US" altLang="en-US" sz="2200" b="1" dirty="0">
                <a:latin typeface="Times New Roman" panose="02020603050405020304" pitchFamily="18" charset="0"/>
                <a:ea typeface="ＭＳ Ｐゴシック" panose="020B0600070205080204" pitchFamily="34" charset="-128"/>
                <a:cs typeface="Times New Roman" panose="02020603050405020304" pitchFamily="18" charset="0"/>
              </a:rPr>
              <a:t> is the most reactive noble gas and exhibits all even oxidation states from +2 to +8.</a:t>
            </a:r>
          </a:p>
          <a:p>
            <a:pPr algn="just" fontAlgn="base">
              <a:lnSpc>
                <a:spcPct val="150000"/>
              </a:lnSpc>
              <a:buClr>
                <a:srgbClr val="FF0000"/>
              </a:buClr>
              <a:buFont typeface="Arial" panose="020B0604020202020204" pitchFamily="34" charset="0"/>
              <a:buChar char="•"/>
            </a:pPr>
            <a:r>
              <a:rPr lang="en-GB" sz="2400" b="1" dirty="0">
                <a:solidFill>
                  <a:srgbClr val="191919"/>
                </a:solidFill>
                <a:latin typeface="Times New Roman" panose="02020603050405020304" pitchFamily="18" charset="0"/>
                <a:cs typeface="Times New Roman" panose="02020603050405020304" pitchFamily="18" charset="0"/>
              </a:rPr>
              <a:t>    Very low </a:t>
            </a:r>
            <a:r>
              <a:rPr lang="en-GB" sz="2400" b="1" dirty="0" err="1">
                <a:solidFill>
                  <a:srgbClr val="191919"/>
                </a:solidFill>
                <a:latin typeface="Times New Roman" panose="02020603050405020304" pitchFamily="18" charset="0"/>
                <a:cs typeface="Times New Roman" panose="02020603050405020304" pitchFamily="18" charset="0"/>
              </a:rPr>
              <a:t>electronegativities</a:t>
            </a:r>
            <a:endParaRPr lang="en-GB" sz="2400" b="1" dirty="0">
              <a:solidFill>
                <a:srgbClr val="191919"/>
              </a:solidFill>
              <a:latin typeface="Times New Roman" panose="02020603050405020304" pitchFamily="18" charset="0"/>
              <a:cs typeface="Times New Roman" panose="02020603050405020304" pitchFamily="18" charset="0"/>
            </a:endParaRPr>
          </a:p>
          <a:p>
            <a:pPr algn="just" fontAlgn="base">
              <a:lnSpc>
                <a:spcPct val="150000"/>
              </a:lnSpc>
              <a:buClr>
                <a:srgbClr val="FF0000"/>
              </a:buClr>
              <a:buFont typeface="Arial" panose="020B0604020202020204" pitchFamily="34" charset="0"/>
              <a:buChar char="•"/>
            </a:pPr>
            <a:r>
              <a:rPr lang="en-GB" sz="2400" b="1" dirty="0">
                <a:solidFill>
                  <a:srgbClr val="191919"/>
                </a:solidFill>
                <a:latin typeface="Times New Roman" panose="02020603050405020304" pitchFamily="18" charset="0"/>
                <a:cs typeface="Times New Roman" panose="02020603050405020304" pitchFamily="18" charset="0"/>
              </a:rPr>
              <a:t>    No </a:t>
            </a:r>
            <a:r>
              <a:rPr lang="en-GB" sz="2400" b="1" dirty="0" err="1">
                <a:solidFill>
                  <a:srgbClr val="191919"/>
                </a:solidFill>
                <a:latin typeface="Times New Roman" panose="02020603050405020304" pitchFamily="18" charset="0"/>
                <a:cs typeface="Times New Roman" panose="02020603050405020304" pitchFamily="18" charset="0"/>
              </a:rPr>
              <a:t>color</a:t>
            </a:r>
            <a:r>
              <a:rPr lang="en-GB" sz="2400" b="1" dirty="0">
                <a:solidFill>
                  <a:srgbClr val="191919"/>
                </a:solidFill>
                <a:latin typeface="Times New Roman" panose="02020603050405020304" pitchFamily="18" charset="0"/>
                <a:cs typeface="Times New Roman" panose="02020603050405020304" pitchFamily="18" charset="0"/>
              </a:rPr>
              <a:t>, </a:t>
            </a:r>
            <a:r>
              <a:rPr lang="en-GB" sz="2400" b="1" dirty="0" err="1">
                <a:solidFill>
                  <a:srgbClr val="191919"/>
                </a:solidFill>
                <a:latin typeface="Times New Roman" panose="02020603050405020304" pitchFamily="18" charset="0"/>
                <a:cs typeface="Times New Roman" panose="02020603050405020304" pitchFamily="18" charset="0"/>
              </a:rPr>
              <a:t>odor</a:t>
            </a:r>
            <a:r>
              <a:rPr lang="en-GB" sz="2400" b="1" dirty="0">
                <a:solidFill>
                  <a:srgbClr val="191919"/>
                </a:solidFill>
                <a:latin typeface="Times New Roman" panose="02020603050405020304" pitchFamily="18" charset="0"/>
                <a:cs typeface="Times New Roman" panose="02020603050405020304" pitchFamily="18" charset="0"/>
              </a:rPr>
              <a:t>, or </a:t>
            </a:r>
            <a:r>
              <a:rPr lang="en-GB" sz="2400" b="1" dirty="0" err="1">
                <a:solidFill>
                  <a:srgbClr val="191919"/>
                </a:solidFill>
                <a:latin typeface="Times New Roman" panose="02020603050405020304" pitchFamily="18" charset="0"/>
                <a:cs typeface="Times New Roman" panose="02020603050405020304" pitchFamily="18" charset="0"/>
              </a:rPr>
              <a:t>flavor</a:t>
            </a:r>
            <a:r>
              <a:rPr lang="en-GB" sz="2400" b="1" dirty="0">
                <a:solidFill>
                  <a:srgbClr val="191919"/>
                </a:solidFill>
                <a:latin typeface="Times New Roman" panose="02020603050405020304" pitchFamily="18" charset="0"/>
                <a:cs typeface="Times New Roman" panose="02020603050405020304" pitchFamily="18" charset="0"/>
              </a:rPr>
              <a:t> under ordinary conditions</a:t>
            </a:r>
          </a:p>
          <a:p>
            <a:pPr algn="just" fontAlgn="base">
              <a:lnSpc>
                <a:spcPct val="150000"/>
              </a:lnSpc>
              <a:buClr>
                <a:srgbClr val="FF0000"/>
              </a:buClr>
              <a:buFont typeface="Arial" panose="020B0604020202020204" pitchFamily="34" charset="0"/>
              <a:buChar char="•"/>
            </a:pPr>
            <a:r>
              <a:rPr lang="en-GB" sz="2400" b="1" dirty="0">
                <a:solidFill>
                  <a:srgbClr val="191919"/>
                </a:solidFill>
                <a:latin typeface="Times New Roman" panose="02020603050405020304" pitchFamily="18" charset="0"/>
                <a:cs typeface="Times New Roman" panose="02020603050405020304" pitchFamily="18" charset="0"/>
              </a:rPr>
              <a:t>    </a:t>
            </a:r>
            <a:r>
              <a:rPr lang="en-GB" sz="2400" b="1" dirty="0" err="1">
                <a:solidFill>
                  <a:srgbClr val="191919"/>
                </a:solidFill>
                <a:latin typeface="Times New Roman" panose="02020603050405020304" pitchFamily="18" charset="0"/>
                <a:cs typeface="Times New Roman" panose="02020603050405020304" pitchFamily="18" charset="0"/>
              </a:rPr>
              <a:t>Nonflammable</a:t>
            </a:r>
            <a:endParaRPr lang="en-GB" sz="2400" b="1" dirty="0">
              <a:solidFill>
                <a:srgbClr val="191919"/>
              </a:solidFill>
              <a:latin typeface="Times New Roman" panose="02020603050405020304" pitchFamily="18" charset="0"/>
              <a:cs typeface="Times New Roman" panose="02020603050405020304" pitchFamily="18" charset="0"/>
            </a:endParaRPr>
          </a:p>
          <a:p>
            <a:pPr algn="just" fontAlgn="base">
              <a:lnSpc>
                <a:spcPct val="150000"/>
              </a:lnSpc>
              <a:buClr>
                <a:srgbClr val="FF0000"/>
              </a:buClr>
              <a:buFont typeface="Arial" panose="020B0604020202020204" pitchFamily="34" charset="0"/>
              <a:buChar char="•"/>
            </a:pPr>
            <a:r>
              <a:rPr lang="en-GB" sz="2400" b="1" dirty="0">
                <a:solidFill>
                  <a:srgbClr val="191919"/>
                </a:solidFill>
                <a:latin typeface="Times New Roman" panose="02020603050405020304" pitchFamily="18" charset="0"/>
                <a:cs typeface="Times New Roman" panose="02020603050405020304" pitchFamily="18" charset="0"/>
              </a:rPr>
              <a:t>    At low pressure, they will conduct electricity and fluoresce</a:t>
            </a:r>
            <a:endParaRPr lang="en-US" altLang="en-US" sz="2400" b="1"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5124399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5715" y="1334040"/>
            <a:ext cx="11511165" cy="5185522"/>
          </a:xfrm>
          <a:prstGeom prst="rect">
            <a:avLst/>
          </a:prstGeom>
          <a:ln>
            <a:noFill/>
          </a:ln>
        </p:spPr>
        <p:txBody>
          <a:bodyPr wrap="square">
            <a:spAutoFit/>
          </a:bodyPr>
          <a:lstStyle/>
          <a:p>
            <a:pPr>
              <a:lnSpc>
                <a:spcPct val="150000"/>
              </a:lnSpc>
            </a:pPr>
            <a:r>
              <a:rPr lang="en-US" sz="2800" b="1" dirty="0">
                <a:latin typeface="Times New Roman" panose="02020603050405020304" pitchFamily="18" charset="0"/>
                <a:cs typeface="Times New Roman" panose="02020603050405020304" pitchFamily="18" charset="0"/>
              </a:rPr>
              <a:t>XeOF</a:t>
            </a:r>
            <a:r>
              <a:rPr lang="en-US" sz="2800" b="1" baseline="-25000" dirty="0">
                <a:latin typeface="Times New Roman" panose="02020603050405020304" pitchFamily="18" charset="0"/>
                <a:cs typeface="Times New Roman" panose="02020603050405020304" pitchFamily="18" charset="0"/>
              </a:rPr>
              <a:t>4</a:t>
            </a:r>
            <a:r>
              <a:rPr lang="en-US" sz="2800" b="1" dirty="0">
                <a:latin typeface="Times New Roman" panose="02020603050405020304" pitchFamily="18" charset="0"/>
                <a:cs typeface="Times New Roman" panose="02020603050405020304" pitchFamily="18" charset="0"/>
              </a:rPr>
              <a:t> and XeO</a:t>
            </a:r>
            <a:r>
              <a:rPr lang="en-US" sz="2800" b="1" baseline="-25000" dirty="0">
                <a:latin typeface="Times New Roman" panose="02020603050405020304" pitchFamily="18" charset="0"/>
                <a:cs typeface="Times New Roman" panose="02020603050405020304" pitchFamily="18" charset="0"/>
              </a:rPr>
              <a:t>2</a:t>
            </a:r>
            <a:r>
              <a:rPr lang="en-US" sz="2800" b="1" dirty="0">
                <a:latin typeface="Times New Roman" panose="02020603050405020304" pitchFamily="18" charset="0"/>
                <a:cs typeface="Times New Roman" panose="02020603050405020304" pitchFamily="18" charset="0"/>
              </a:rPr>
              <a:t>F</a:t>
            </a:r>
            <a:r>
              <a:rPr lang="en-US" sz="2800" b="1" baseline="-25000" dirty="0">
                <a:latin typeface="Times New Roman" panose="02020603050405020304" pitchFamily="18" charset="0"/>
                <a:cs typeface="Times New Roman" panose="02020603050405020304" pitchFamily="18" charset="0"/>
              </a:rPr>
              <a:t>2</a:t>
            </a:r>
          </a:p>
          <a:p>
            <a:pPr>
              <a:lnSpc>
                <a:spcPct val="150000"/>
              </a:lnSpc>
            </a:pPr>
            <a:r>
              <a:rPr lang="en-US" sz="2800" b="1" dirty="0">
                <a:latin typeface="Times New Roman" panose="02020603050405020304" pitchFamily="18" charset="0"/>
                <a:cs typeface="Times New Roman" panose="02020603050405020304" pitchFamily="18" charset="0"/>
              </a:rPr>
              <a:t>Partial hydrolysis of XeF</a:t>
            </a:r>
            <a:r>
              <a:rPr lang="en-US" sz="2800" b="1" baseline="-25000" dirty="0">
                <a:latin typeface="Times New Roman" panose="02020603050405020304" pitchFamily="18" charset="0"/>
                <a:cs typeface="Times New Roman" panose="02020603050405020304" pitchFamily="18" charset="0"/>
              </a:rPr>
              <a:t>6</a:t>
            </a:r>
            <a:r>
              <a:rPr lang="en-US" sz="2800" b="1" dirty="0">
                <a:latin typeface="Times New Roman" panose="02020603050405020304" pitchFamily="18" charset="0"/>
                <a:cs typeface="Times New Roman" panose="02020603050405020304" pitchFamily="18" charset="0"/>
              </a:rPr>
              <a:t> gives oxyfluorides, XeOF</a:t>
            </a:r>
            <a:r>
              <a:rPr lang="en-US" sz="2800" b="1" baseline="-25000" dirty="0">
                <a:latin typeface="Times New Roman" panose="02020603050405020304" pitchFamily="18" charset="0"/>
                <a:cs typeface="Times New Roman" panose="02020603050405020304" pitchFamily="18" charset="0"/>
              </a:rPr>
              <a:t>4</a:t>
            </a:r>
            <a:r>
              <a:rPr lang="en-US" sz="2800" b="1" dirty="0">
                <a:latin typeface="Times New Roman" panose="02020603050405020304" pitchFamily="18" charset="0"/>
                <a:cs typeface="Times New Roman" panose="02020603050405020304" pitchFamily="18" charset="0"/>
              </a:rPr>
              <a:t> and XeO</a:t>
            </a:r>
            <a:r>
              <a:rPr lang="en-US" sz="2800" b="1" baseline="-25000" dirty="0">
                <a:latin typeface="Times New Roman" panose="02020603050405020304" pitchFamily="18" charset="0"/>
                <a:cs typeface="Times New Roman" panose="02020603050405020304" pitchFamily="18" charset="0"/>
              </a:rPr>
              <a:t>2</a:t>
            </a:r>
            <a:r>
              <a:rPr lang="en-US" sz="2800" b="1" dirty="0">
                <a:latin typeface="Times New Roman" panose="02020603050405020304" pitchFamily="18" charset="0"/>
                <a:cs typeface="Times New Roman" panose="02020603050405020304" pitchFamily="18" charset="0"/>
              </a:rPr>
              <a:t>F</a:t>
            </a:r>
            <a:r>
              <a:rPr lang="en-US" sz="2800" b="1" baseline="-25000" dirty="0">
                <a:latin typeface="Times New Roman" panose="02020603050405020304" pitchFamily="18" charset="0"/>
                <a:cs typeface="Times New Roman" panose="02020603050405020304" pitchFamily="18" charset="0"/>
              </a:rPr>
              <a:t>2</a:t>
            </a:r>
            <a:r>
              <a:rPr lang="en-US" sz="2800" b="1" dirty="0">
                <a:latin typeface="Times New Roman" panose="02020603050405020304" pitchFamily="18" charset="0"/>
                <a:cs typeface="Times New Roman" panose="02020603050405020304" pitchFamily="18" charset="0"/>
              </a:rPr>
              <a:t>.</a:t>
            </a:r>
          </a:p>
          <a:p>
            <a:pPr>
              <a:lnSpc>
                <a:spcPct val="150000"/>
              </a:lnSpc>
            </a:pPr>
            <a:r>
              <a:rPr lang="pt-BR" sz="2800" b="1" dirty="0">
                <a:latin typeface="Times New Roman" panose="02020603050405020304" pitchFamily="18" charset="0"/>
                <a:cs typeface="Times New Roman" panose="02020603050405020304" pitchFamily="18" charset="0"/>
              </a:rPr>
              <a:t>XeF</a:t>
            </a:r>
            <a:r>
              <a:rPr lang="pt-BR" sz="2800" b="1" baseline="-25000" dirty="0">
                <a:latin typeface="Times New Roman" panose="02020603050405020304" pitchFamily="18" charset="0"/>
                <a:cs typeface="Times New Roman" panose="02020603050405020304" pitchFamily="18" charset="0"/>
              </a:rPr>
              <a:t>6 </a:t>
            </a:r>
            <a:r>
              <a:rPr lang="pt-BR" sz="2800" b="1" dirty="0">
                <a:latin typeface="Times New Roman" panose="02020603050405020304" pitchFamily="18" charset="0"/>
                <a:cs typeface="Times New Roman" panose="02020603050405020304" pitchFamily="18" charset="0"/>
              </a:rPr>
              <a:t>+ H</a:t>
            </a:r>
            <a:r>
              <a:rPr lang="pt-BR" sz="2800" b="1" baseline="-25000" dirty="0">
                <a:latin typeface="Times New Roman" panose="02020603050405020304" pitchFamily="18" charset="0"/>
                <a:cs typeface="Times New Roman" panose="02020603050405020304" pitchFamily="18" charset="0"/>
              </a:rPr>
              <a:t>2</a:t>
            </a:r>
            <a:r>
              <a:rPr lang="pt-BR" sz="2800" b="1" dirty="0">
                <a:latin typeface="Times New Roman" panose="02020603050405020304" pitchFamily="18" charset="0"/>
                <a:cs typeface="Times New Roman" panose="02020603050405020304" pitchFamily="18" charset="0"/>
              </a:rPr>
              <a:t>O  →    XeOF</a:t>
            </a:r>
            <a:r>
              <a:rPr lang="pt-BR" sz="2800" b="1" baseline="-25000" dirty="0">
                <a:latin typeface="Times New Roman" panose="02020603050405020304" pitchFamily="18" charset="0"/>
                <a:cs typeface="Times New Roman" panose="02020603050405020304" pitchFamily="18" charset="0"/>
              </a:rPr>
              <a:t>4</a:t>
            </a:r>
            <a:r>
              <a:rPr lang="pt-BR" sz="2800" b="1" dirty="0">
                <a:latin typeface="Times New Roman" panose="02020603050405020304" pitchFamily="18" charset="0"/>
                <a:cs typeface="Times New Roman" panose="02020603050405020304" pitchFamily="18" charset="0"/>
              </a:rPr>
              <a:t>     +   2 HF</a:t>
            </a:r>
          </a:p>
          <a:p>
            <a:pPr>
              <a:lnSpc>
                <a:spcPct val="150000"/>
              </a:lnSpc>
            </a:pPr>
            <a:r>
              <a:rPr lang="pt-BR" sz="2800" b="1" dirty="0">
                <a:latin typeface="Times New Roman" panose="02020603050405020304" pitchFamily="18" charset="0"/>
                <a:cs typeface="Times New Roman" panose="02020603050405020304" pitchFamily="18" charset="0"/>
              </a:rPr>
              <a:t>                                 Xenon oxytetrafluoride</a:t>
            </a:r>
          </a:p>
          <a:p>
            <a:pPr>
              <a:lnSpc>
                <a:spcPct val="150000"/>
              </a:lnSpc>
            </a:pPr>
            <a:r>
              <a:rPr lang="pt-BR" sz="2800" b="1" dirty="0">
                <a:latin typeface="Times New Roman" panose="02020603050405020304" pitchFamily="18" charset="0"/>
                <a:cs typeface="Times New Roman" panose="02020603050405020304" pitchFamily="18" charset="0"/>
              </a:rPr>
              <a:t>XeF</a:t>
            </a:r>
            <a:r>
              <a:rPr lang="pt-BR" sz="2800" b="1" baseline="-25000" dirty="0">
                <a:latin typeface="Times New Roman" panose="02020603050405020304" pitchFamily="18" charset="0"/>
                <a:cs typeface="Times New Roman" panose="02020603050405020304" pitchFamily="18" charset="0"/>
              </a:rPr>
              <a:t>6</a:t>
            </a:r>
            <a:r>
              <a:rPr lang="pt-BR" sz="2800" b="1" dirty="0">
                <a:latin typeface="Times New Roman" panose="02020603050405020304" pitchFamily="18" charset="0"/>
                <a:cs typeface="Times New Roman" panose="02020603050405020304" pitchFamily="18" charset="0"/>
              </a:rPr>
              <a:t> + 2 H</a:t>
            </a:r>
            <a:r>
              <a:rPr lang="pt-BR" sz="2800" b="1" baseline="-25000" dirty="0">
                <a:latin typeface="Times New Roman" panose="02020603050405020304" pitchFamily="18" charset="0"/>
                <a:cs typeface="Times New Roman" panose="02020603050405020304" pitchFamily="18" charset="0"/>
              </a:rPr>
              <a:t>2</a:t>
            </a:r>
            <a:r>
              <a:rPr lang="pt-BR" sz="2800" b="1" dirty="0">
                <a:latin typeface="Times New Roman" panose="02020603050405020304" pitchFamily="18" charset="0"/>
                <a:cs typeface="Times New Roman" panose="02020603050405020304" pitchFamily="18" charset="0"/>
              </a:rPr>
              <a:t>O    →   XeO</a:t>
            </a:r>
            <a:r>
              <a:rPr lang="pt-BR" sz="2800" b="1" baseline="-25000" dirty="0">
                <a:latin typeface="Times New Roman" panose="02020603050405020304" pitchFamily="18" charset="0"/>
                <a:cs typeface="Times New Roman" panose="02020603050405020304" pitchFamily="18" charset="0"/>
              </a:rPr>
              <a:t>2</a:t>
            </a:r>
            <a:r>
              <a:rPr lang="pt-BR" sz="2800" b="1" dirty="0">
                <a:latin typeface="Times New Roman" panose="02020603050405020304" pitchFamily="18" charset="0"/>
                <a:cs typeface="Times New Roman" panose="02020603050405020304" pitchFamily="18" charset="0"/>
              </a:rPr>
              <a:t>F</a:t>
            </a:r>
            <a:r>
              <a:rPr lang="pt-BR" sz="2800" b="1" baseline="-25000" dirty="0">
                <a:latin typeface="Times New Roman" panose="02020603050405020304" pitchFamily="18" charset="0"/>
                <a:cs typeface="Times New Roman" panose="02020603050405020304" pitchFamily="18" charset="0"/>
              </a:rPr>
              <a:t>2</a:t>
            </a:r>
            <a:r>
              <a:rPr lang="pt-BR" sz="2800" b="1" dirty="0">
                <a:latin typeface="Times New Roman" panose="02020603050405020304" pitchFamily="18" charset="0"/>
                <a:cs typeface="Times New Roman" panose="02020603050405020304" pitchFamily="18" charset="0"/>
              </a:rPr>
              <a:t>    +    4HF</a:t>
            </a:r>
          </a:p>
          <a:p>
            <a:pPr>
              <a:lnSpc>
                <a:spcPct val="150000"/>
              </a:lnSpc>
            </a:pPr>
            <a:r>
              <a:rPr lang="pt-BR" sz="2800" b="1" dirty="0">
                <a:latin typeface="Times New Roman" panose="02020603050405020304" pitchFamily="18" charset="0"/>
                <a:cs typeface="Times New Roman" panose="02020603050405020304" pitchFamily="18" charset="0"/>
              </a:rPr>
              <a:t>                                    Xenon dioxydifluoride</a:t>
            </a:r>
          </a:p>
          <a:p>
            <a:pPr>
              <a:lnSpc>
                <a:spcPct val="150000"/>
              </a:lnSpc>
            </a:pPr>
            <a:r>
              <a:rPr lang="en-US" sz="2800" b="1" dirty="0">
                <a:latin typeface="Times New Roman" panose="02020603050405020304" pitchFamily="18" charset="0"/>
                <a:cs typeface="Times New Roman" panose="02020603050405020304" pitchFamily="18" charset="0"/>
              </a:rPr>
              <a:t>XeOF</a:t>
            </a:r>
            <a:r>
              <a:rPr lang="en-US" sz="2800" b="1" baseline="-25000" dirty="0">
                <a:latin typeface="Times New Roman" panose="02020603050405020304" pitchFamily="18" charset="0"/>
                <a:cs typeface="Times New Roman" panose="02020603050405020304" pitchFamily="18" charset="0"/>
              </a:rPr>
              <a:t>4</a:t>
            </a:r>
            <a:r>
              <a:rPr lang="en-US" sz="2800" b="1" dirty="0">
                <a:latin typeface="Times New Roman" panose="02020603050405020304" pitchFamily="18" charset="0"/>
                <a:cs typeface="Times New Roman" panose="02020603050405020304" pitchFamily="18" charset="0"/>
              </a:rPr>
              <a:t> is a </a:t>
            </a:r>
            <a:r>
              <a:rPr lang="en-US" sz="2800" b="1" dirty="0" err="1">
                <a:latin typeface="Times New Roman" panose="02020603050405020304" pitchFamily="18" charset="0"/>
                <a:cs typeface="Times New Roman" panose="02020603050405020304" pitchFamily="18" charset="0"/>
              </a:rPr>
              <a:t>colourless</a:t>
            </a:r>
            <a:r>
              <a:rPr lang="en-US" sz="2800" b="1" dirty="0">
                <a:latin typeface="Times New Roman" panose="02020603050405020304" pitchFamily="18" charset="0"/>
                <a:cs typeface="Times New Roman" panose="02020603050405020304" pitchFamily="18" charset="0"/>
              </a:rPr>
              <a:t> volatile liquid and has a square pyramidal molecular </a:t>
            </a:r>
          </a:p>
          <a:p>
            <a:pPr>
              <a:lnSpc>
                <a:spcPct val="150000"/>
              </a:lnSpc>
            </a:pPr>
            <a:r>
              <a:rPr lang="en-US" sz="2800" b="1" dirty="0">
                <a:latin typeface="Times New Roman" panose="02020603050405020304" pitchFamily="18" charset="0"/>
                <a:cs typeface="Times New Roman" panose="02020603050405020304" pitchFamily="18" charset="0"/>
              </a:rPr>
              <a:t>structure</a:t>
            </a:r>
          </a:p>
        </p:txBody>
      </p:sp>
      <p:sp>
        <p:nvSpPr>
          <p:cNvPr id="8" name="Rectangle 7"/>
          <p:cNvSpPr/>
          <p:nvPr/>
        </p:nvSpPr>
        <p:spPr>
          <a:xfrm>
            <a:off x="1018606" y="63658"/>
            <a:ext cx="10259668" cy="742511"/>
          </a:xfrm>
          <a:prstGeom prst="rect">
            <a:avLst/>
          </a:prstGeom>
        </p:spPr>
        <p:txBody>
          <a:bodyPr wrap="none">
            <a:spAutoFit/>
          </a:bodyPr>
          <a:lstStyle/>
          <a:p>
            <a:pPr algn="just" eaLnBrk="0" fontAlgn="base" hangingPunct="0">
              <a:lnSpc>
                <a:spcPct val="150000"/>
              </a:lnSpc>
              <a:spcBef>
                <a:spcPct val="0"/>
              </a:spcBef>
              <a:spcAft>
                <a:spcPct val="0"/>
              </a:spcAft>
            </a:pPr>
            <a:r>
              <a:rPr lang="en-US" alt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Xenon oxygen Compounds and their Molecular Structure</a:t>
            </a:r>
          </a:p>
        </p:txBody>
      </p:sp>
    </p:spTree>
    <p:extLst>
      <p:ext uri="{BB962C8B-B14F-4D97-AF65-F5344CB8AC3E}">
        <p14:creationId xmlns:p14="http://schemas.microsoft.com/office/powerpoint/2010/main" val="364938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070" y="1960268"/>
            <a:ext cx="3654387" cy="2192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840424" y="2344153"/>
            <a:ext cx="290464" cy="369332"/>
          </a:xfrm>
          <a:prstGeom prst="rect">
            <a:avLst/>
          </a:prstGeom>
        </p:spPr>
        <p:txBody>
          <a:bodyPr wrap="none">
            <a:spAutoFit/>
          </a:bodyPr>
          <a:lstStyle/>
          <a:p>
            <a:r>
              <a:rPr lang="en-US" dirty="0"/>
              <a:t>F</a:t>
            </a:r>
          </a:p>
        </p:txBody>
      </p:sp>
      <p:sp>
        <p:nvSpPr>
          <p:cNvPr id="4" name="Rectangle 3"/>
          <p:cNvSpPr/>
          <p:nvPr/>
        </p:nvSpPr>
        <p:spPr>
          <a:xfrm>
            <a:off x="4544772" y="2111725"/>
            <a:ext cx="290464" cy="369332"/>
          </a:xfrm>
          <a:prstGeom prst="rect">
            <a:avLst/>
          </a:prstGeom>
        </p:spPr>
        <p:txBody>
          <a:bodyPr wrap="none">
            <a:spAutoFit/>
          </a:bodyPr>
          <a:lstStyle/>
          <a:p>
            <a:r>
              <a:rPr lang="en-US" dirty="0"/>
              <a:t>F</a:t>
            </a:r>
          </a:p>
        </p:txBody>
      </p:sp>
      <p:sp>
        <p:nvSpPr>
          <p:cNvPr id="5" name="Rectangle 4"/>
          <p:cNvSpPr/>
          <p:nvPr/>
        </p:nvSpPr>
        <p:spPr>
          <a:xfrm>
            <a:off x="4374693" y="3434257"/>
            <a:ext cx="340158" cy="369332"/>
          </a:xfrm>
          <a:prstGeom prst="rect">
            <a:avLst/>
          </a:prstGeom>
        </p:spPr>
        <p:txBody>
          <a:bodyPr wrap="none">
            <a:spAutoFit/>
          </a:bodyPr>
          <a:lstStyle/>
          <a:p>
            <a:r>
              <a:rPr lang="en-US" dirty="0"/>
              <a:t>O</a:t>
            </a:r>
          </a:p>
        </p:txBody>
      </p:sp>
      <p:sp>
        <p:nvSpPr>
          <p:cNvPr id="6" name="Rectangle 5"/>
          <p:cNvSpPr/>
          <p:nvPr/>
        </p:nvSpPr>
        <p:spPr>
          <a:xfrm>
            <a:off x="2658771" y="3025588"/>
            <a:ext cx="340158" cy="369332"/>
          </a:xfrm>
          <a:prstGeom prst="rect">
            <a:avLst/>
          </a:prstGeom>
        </p:spPr>
        <p:txBody>
          <a:bodyPr wrap="none">
            <a:spAutoFit/>
          </a:bodyPr>
          <a:lstStyle/>
          <a:p>
            <a:r>
              <a:rPr lang="en-US" dirty="0"/>
              <a:t>O</a:t>
            </a:r>
          </a:p>
        </p:txBody>
      </p:sp>
      <p:sp>
        <p:nvSpPr>
          <p:cNvPr id="7" name="Rectangle 6"/>
          <p:cNvSpPr/>
          <p:nvPr/>
        </p:nvSpPr>
        <p:spPr>
          <a:xfrm>
            <a:off x="3304166" y="2205634"/>
            <a:ext cx="415883" cy="369332"/>
          </a:xfrm>
          <a:prstGeom prst="rect">
            <a:avLst/>
          </a:prstGeom>
        </p:spPr>
        <p:txBody>
          <a:bodyPr wrap="none">
            <a:spAutoFit/>
          </a:bodyPr>
          <a:lstStyle/>
          <a:p>
            <a:r>
              <a:rPr lang="en-US" dirty="0" err="1"/>
              <a:t>Xe</a:t>
            </a:r>
            <a:endParaRPr lang="en-US" dirty="0"/>
          </a:p>
        </p:txBody>
      </p:sp>
      <p:sp>
        <p:nvSpPr>
          <p:cNvPr id="12" name="Rectangle 11"/>
          <p:cNvSpPr/>
          <p:nvPr/>
        </p:nvSpPr>
        <p:spPr>
          <a:xfrm>
            <a:off x="7788115" y="4443660"/>
            <a:ext cx="2361544" cy="1323439"/>
          </a:xfrm>
          <a:prstGeom prst="rect">
            <a:avLst/>
          </a:prstGeom>
        </p:spPr>
        <p:txBody>
          <a:bodyPr wrap="none">
            <a:spAutoFit/>
          </a:bodyPr>
          <a:lstStyle/>
          <a:p>
            <a:pPr algn="ct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XeOF</a:t>
            </a:r>
            <a:r>
              <a:rPr lang="en-US" sz="2000" b="1" baseline="-25000" dirty="0">
                <a:latin typeface="Times New Roman" panose="02020603050405020304" pitchFamily="18" charset="0"/>
                <a:cs typeface="Times New Roman" panose="02020603050405020304" pitchFamily="18" charset="0"/>
              </a:rPr>
              <a:t>4</a:t>
            </a:r>
            <a:endParaRPr lang="en-US" sz="2000" b="1" dirty="0">
              <a:latin typeface="Times New Roman" panose="02020603050405020304" pitchFamily="18" charset="0"/>
              <a:cs typeface="Times New Roman" panose="02020603050405020304" pitchFamily="18" charset="0"/>
            </a:endParaRPr>
          </a:p>
          <a:p>
            <a:pPr algn="ctr"/>
            <a:r>
              <a:rPr lang="en-US" sz="2000" b="1" dirty="0">
                <a:solidFill>
                  <a:srgbClr val="C00000"/>
                </a:solidFill>
                <a:latin typeface="Times New Roman" panose="02020603050405020304" pitchFamily="18" charset="0"/>
                <a:cs typeface="Times New Roman" panose="02020603050405020304" pitchFamily="18" charset="0"/>
              </a:rPr>
              <a:t>sp</a:t>
            </a:r>
            <a:r>
              <a:rPr lang="en-US" sz="2000" b="1" baseline="30000" dirty="0">
                <a:solidFill>
                  <a:srgbClr val="C00000"/>
                </a:solidFill>
                <a:latin typeface="Times New Roman" panose="02020603050405020304" pitchFamily="18" charset="0"/>
                <a:cs typeface="Times New Roman" panose="02020603050405020304" pitchFamily="18" charset="0"/>
              </a:rPr>
              <a:t>3</a:t>
            </a:r>
            <a:r>
              <a:rPr lang="en-US" sz="2000" b="1" dirty="0">
                <a:solidFill>
                  <a:srgbClr val="C00000"/>
                </a:solidFill>
                <a:latin typeface="Times New Roman" panose="02020603050405020304" pitchFamily="18" charset="0"/>
                <a:cs typeface="Times New Roman" panose="02020603050405020304" pitchFamily="18" charset="0"/>
              </a:rPr>
              <a:t>d</a:t>
            </a:r>
            <a:r>
              <a:rPr lang="en-US" sz="2000" b="1" baseline="30000" dirty="0">
                <a:solidFill>
                  <a:srgbClr val="C00000"/>
                </a:solidFill>
                <a:latin typeface="Times New Roman" panose="02020603050405020304" pitchFamily="18" charset="0"/>
                <a:cs typeface="Times New Roman" panose="02020603050405020304" pitchFamily="18" charset="0"/>
              </a:rPr>
              <a:t>2 </a:t>
            </a:r>
            <a:r>
              <a:rPr lang="en-US" sz="2000" b="1" dirty="0">
                <a:solidFill>
                  <a:srgbClr val="C00000"/>
                </a:solidFill>
                <a:latin typeface="Times New Roman" panose="02020603050405020304" pitchFamily="18" charset="0"/>
                <a:cs typeface="Times New Roman" panose="02020603050405020304" pitchFamily="18" charset="0"/>
              </a:rPr>
              <a:t>Hybridization</a:t>
            </a:r>
          </a:p>
          <a:p>
            <a:pPr algn="ctr"/>
            <a:r>
              <a:rPr lang="en-US" sz="2000" b="1" dirty="0">
                <a:solidFill>
                  <a:srgbClr val="C00000"/>
                </a:solidFill>
                <a:latin typeface="Bookman-Light"/>
              </a:rPr>
              <a:t>Square pyramidal</a:t>
            </a:r>
            <a:endParaRPr lang="en-US" sz="2000" b="1" dirty="0">
              <a:solidFill>
                <a:srgbClr val="C00000"/>
              </a:solidFill>
            </a:endParaRPr>
          </a:p>
          <a:p>
            <a:pPr algn="ctr"/>
            <a:r>
              <a:rPr lang="en-US" sz="2000" b="1" dirty="0">
                <a:solidFill>
                  <a:srgbClr val="C00000"/>
                </a:solidFill>
                <a:latin typeface="Times New Roman" panose="02020603050405020304" pitchFamily="18" charset="0"/>
                <a:cs typeface="Times New Roman" panose="02020603050405020304" pitchFamily="18" charset="0"/>
              </a:rPr>
              <a:t>  </a:t>
            </a:r>
          </a:p>
        </p:txBody>
      </p:sp>
      <p:sp>
        <p:nvSpPr>
          <p:cNvPr id="8" name="Teardrop 7"/>
          <p:cNvSpPr/>
          <p:nvPr/>
        </p:nvSpPr>
        <p:spPr>
          <a:xfrm rot="2652720" flipV="1">
            <a:off x="3200595" y="1290960"/>
            <a:ext cx="559103" cy="579990"/>
          </a:xfrm>
          <a:prstGeom prst="teardrop">
            <a:avLst>
              <a:gd name="adj" fmla="val 129476"/>
            </a:avLst>
          </a:prstGeom>
          <a:solidFill>
            <a:srgbClr val="00A1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 name="Rectangle 13"/>
          <p:cNvSpPr/>
          <p:nvPr/>
        </p:nvSpPr>
        <p:spPr>
          <a:xfrm>
            <a:off x="3240342" y="1384549"/>
            <a:ext cx="605524" cy="369332"/>
          </a:xfrm>
          <a:prstGeom prst="rect">
            <a:avLst/>
          </a:prstGeom>
        </p:spPr>
        <p:txBody>
          <a:bodyPr wrap="square">
            <a:spAutoFit/>
          </a:bodyPr>
          <a:lstStyle/>
          <a:p>
            <a:r>
              <a:rPr lang="en-US" dirty="0">
                <a:latin typeface="Calibri"/>
                <a:cs typeface="Calibri"/>
              </a:rPr>
              <a:t>↑↓</a:t>
            </a:r>
            <a:endParaRPr lang="en-US" dirty="0"/>
          </a:p>
        </p:txBody>
      </p:sp>
      <p:sp>
        <p:nvSpPr>
          <p:cNvPr id="19" name="Rectangle 18"/>
          <p:cNvSpPr/>
          <p:nvPr/>
        </p:nvSpPr>
        <p:spPr>
          <a:xfrm>
            <a:off x="1816114" y="4463979"/>
            <a:ext cx="2574744" cy="1015663"/>
          </a:xfrm>
          <a:prstGeom prst="rect">
            <a:avLst/>
          </a:prstGeom>
        </p:spPr>
        <p:txBody>
          <a:bodyPr wrap="none">
            <a:spAutoFit/>
          </a:bodyPr>
          <a:lstStyle/>
          <a:p>
            <a:pPr algn="ctr"/>
            <a:r>
              <a:rPr lang="en-US" sz="2000" b="1" dirty="0">
                <a:latin typeface="Times New Roman" panose="02020603050405020304" pitchFamily="18" charset="0"/>
                <a:cs typeface="Times New Roman" panose="02020603050405020304" pitchFamily="18" charset="0"/>
              </a:rPr>
              <a:t>XeO</a:t>
            </a:r>
            <a:r>
              <a:rPr lang="en-US" sz="2000" b="1" baseline="-25000" dirty="0">
                <a:latin typeface="Times New Roman" panose="02020603050405020304" pitchFamily="18" charset="0"/>
                <a:cs typeface="Times New Roman" panose="02020603050405020304" pitchFamily="18" charset="0"/>
              </a:rPr>
              <a:t>2</a:t>
            </a:r>
            <a:r>
              <a:rPr lang="en-US" sz="2000" b="1" dirty="0">
                <a:latin typeface="Times New Roman" panose="02020603050405020304" pitchFamily="18" charset="0"/>
                <a:cs typeface="Times New Roman" panose="02020603050405020304" pitchFamily="18" charset="0"/>
              </a:rPr>
              <a:t>F</a:t>
            </a:r>
            <a:r>
              <a:rPr lang="en-US" sz="2000" b="1" baseline="-25000" dirty="0">
                <a:latin typeface="Times New Roman" panose="02020603050405020304" pitchFamily="18" charset="0"/>
                <a:cs typeface="Times New Roman" panose="02020603050405020304" pitchFamily="18" charset="0"/>
              </a:rPr>
              <a:t>2</a:t>
            </a:r>
            <a:endParaRPr lang="en-US" sz="2000" b="1" dirty="0">
              <a:latin typeface="Times New Roman" panose="02020603050405020304" pitchFamily="18" charset="0"/>
              <a:cs typeface="Times New Roman" panose="02020603050405020304" pitchFamily="18" charset="0"/>
            </a:endParaRPr>
          </a:p>
          <a:p>
            <a:pPr algn="ctr"/>
            <a:r>
              <a:rPr lang="en-US" sz="2000" b="1" dirty="0">
                <a:solidFill>
                  <a:srgbClr val="C00000"/>
                </a:solidFill>
                <a:latin typeface="Times New Roman" panose="02020603050405020304" pitchFamily="18" charset="0"/>
                <a:cs typeface="Times New Roman" panose="02020603050405020304" pitchFamily="18" charset="0"/>
              </a:rPr>
              <a:t>sp</a:t>
            </a:r>
            <a:r>
              <a:rPr lang="en-US" sz="2000" b="1" baseline="30000" dirty="0">
                <a:solidFill>
                  <a:srgbClr val="C00000"/>
                </a:solidFill>
                <a:latin typeface="Times New Roman" panose="02020603050405020304" pitchFamily="18" charset="0"/>
                <a:cs typeface="Times New Roman" panose="02020603050405020304" pitchFamily="18" charset="0"/>
              </a:rPr>
              <a:t>3</a:t>
            </a:r>
            <a:r>
              <a:rPr lang="en-US" sz="2000" b="1" dirty="0">
                <a:solidFill>
                  <a:srgbClr val="C00000"/>
                </a:solidFill>
                <a:latin typeface="Times New Roman" panose="02020603050405020304" pitchFamily="18" charset="0"/>
                <a:cs typeface="Times New Roman" panose="02020603050405020304" pitchFamily="18" charset="0"/>
              </a:rPr>
              <a:t>d Hybridization </a:t>
            </a:r>
          </a:p>
          <a:p>
            <a:pPr algn="ctr"/>
            <a:r>
              <a:rPr lang="en-US" sz="2000" b="1" dirty="0">
                <a:solidFill>
                  <a:srgbClr val="C00000"/>
                </a:solidFill>
                <a:latin typeface="Times New Roman" panose="02020603050405020304" pitchFamily="18" charset="0"/>
                <a:cs typeface="Times New Roman" panose="02020603050405020304" pitchFamily="18" charset="0"/>
              </a:rPr>
              <a:t>Distorted tetrahedral </a:t>
            </a:r>
          </a:p>
        </p:txBody>
      </p:sp>
      <p:sp>
        <p:nvSpPr>
          <p:cNvPr id="15" name="Rectangle 14"/>
          <p:cNvSpPr/>
          <p:nvPr/>
        </p:nvSpPr>
        <p:spPr>
          <a:xfrm>
            <a:off x="1873509" y="125353"/>
            <a:ext cx="8349337" cy="584775"/>
          </a:xfrm>
          <a:prstGeom prst="rect">
            <a:avLst/>
          </a:prstGeom>
        </p:spPr>
        <p:txBody>
          <a:bodyPr wrap="none">
            <a:spAutoFit/>
          </a:bodyPr>
          <a:lstStyle/>
          <a:p>
            <a:r>
              <a:rPr lang="en-US" alt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Structures of several known xenon compounds</a:t>
            </a:r>
            <a:endParaRPr lang="en-GB" sz="32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7887" y="1744635"/>
            <a:ext cx="2362200" cy="2315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50787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14A7CA-BA7C-BDE3-B5B3-46661E9795FA}"/>
              </a:ext>
            </a:extLst>
          </p:cNvPr>
          <p:cNvPicPr>
            <a:picLocks noChangeAspect="1"/>
          </p:cNvPicPr>
          <p:nvPr/>
        </p:nvPicPr>
        <p:blipFill>
          <a:blip r:embed="rId2">
            <a:extLst>
              <a:ext uri="{28A0092B-C50C-407E-A947-70E740481C1C}">
                <a14:useLocalDpi xmlns:a14="http://schemas.microsoft.com/office/drawing/2010/main" val="0"/>
              </a:ext>
            </a:extLst>
          </a:blip>
          <a:srcRect l="11166" t="26815" r="12583" b="14518"/>
          <a:stretch/>
        </p:blipFill>
        <p:spPr>
          <a:xfrm>
            <a:off x="1097279" y="2464182"/>
            <a:ext cx="10105429" cy="4373497"/>
          </a:xfrm>
          <a:prstGeom prst="rect">
            <a:avLst/>
          </a:prstGeom>
        </p:spPr>
      </p:pic>
      <p:pic>
        <p:nvPicPr>
          <p:cNvPr id="5" name="Picture 4">
            <a:extLst>
              <a:ext uri="{FF2B5EF4-FFF2-40B4-BE49-F238E27FC236}">
                <a16:creationId xmlns:a16="http://schemas.microsoft.com/office/drawing/2014/main" id="{687A15AE-C582-DBA6-E801-0CF027C31C40}"/>
              </a:ext>
            </a:extLst>
          </p:cNvPr>
          <p:cNvPicPr>
            <a:picLocks noChangeAspect="1"/>
          </p:cNvPicPr>
          <p:nvPr/>
        </p:nvPicPr>
        <p:blipFill>
          <a:blip r:embed="rId3">
            <a:extLst>
              <a:ext uri="{28A0092B-C50C-407E-A947-70E740481C1C}">
                <a14:useLocalDpi xmlns:a14="http://schemas.microsoft.com/office/drawing/2010/main" val="0"/>
              </a:ext>
            </a:extLst>
          </a:blip>
          <a:srcRect l="4447" t="26074" r="4076" b="34379"/>
          <a:stretch/>
        </p:blipFill>
        <p:spPr>
          <a:xfrm>
            <a:off x="1198880" y="143358"/>
            <a:ext cx="9763760" cy="2374335"/>
          </a:xfrm>
          <a:prstGeom prst="rect">
            <a:avLst/>
          </a:prstGeom>
        </p:spPr>
      </p:pic>
    </p:spTree>
    <p:extLst>
      <p:ext uri="{BB962C8B-B14F-4D97-AF65-F5344CB8AC3E}">
        <p14:creationId xmlns:p14="http://schemas.microsoft.com/office/powerpoint/2010/main" val="1436238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1357" y="799054"/>
            <a:ext cx="8070243" cy="590414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1944629" y="44073"/>
            <a:ext cx="8349337" cy="584775"/>
          </a:xfrm>
          <a:prstGeom prst="rect">
            <a:avLst/>
          </a:prstGeom>
        </p:spPr>
        <p:txBody>
          <a:bodyPr wrap="none">
            <a:spAutoFit/>
          </a:bodyPr>
          <a:lstStyle/>
          <a:p>
            <a:r>
              <a:rPr lang="en-US" alt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Structures of several known xenon compounds</a:t>
            </a:r>
            <a:endParaRPr lang="en-GB" sz="32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11746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48127" y="2917182"/>
            <a:ext cx="3166829" cy="923330"/>
          </a:xfrm>
          <a:prstGeom prst="rect">
            <a:avLst/>
          </a:prstGeom>
        </p:spPr>
        <p:txBody>
          <a:bodyPr wrap="none">
            <a:spAutoFit/>
          </a:bodyPr>
          <a:lstStyle/>
          <a:p>
            <a:r>
              <a:rPr lang="en-US" sz="5400" b="1" dirty="0"/>
              <a:t>Thank you</a:t>
            </a:r>
            <a:endParaRPr lang="en-US" sz="5400" dirty="0"/>
          </a:p>
        </p:txBody>
      </p:sp>
    </p:spTree>
    <p:extLst>
      <p:ext uri="{BB962C8B-B14F-4D97-AF65-F5344CB8AC3E}">
        <p14:creationId xmlns:p14="http://schemas.microsoft.com/office/powerpoint/2010/main" val="952655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87358" y="57978"/>
            <a:ext cx="5582554" cy="584775"/>
          </a:xfrm>
          <a:prstGeom prst="rect">
            <a:avLst/>
          </a:prstGeom>
        </p:spPr>
        <p:txBody>
          <a:bodyPr wrap="none">
            <a:spAutoFit/>
          </a:bodyPr>
          <a:lstStyle/>
          <a:p>
            <a:pPr algn="just" fontAlgn="base"/>
            <a:r>
              <a:rPr lang="en-US" sz="3200" b="1" dirty="0">
                <a:solidFill>
                  <a:srgbClr val="C00000"/>
                </a:solidFill>
                <a:latin typeface="Times New Roman" panose="02020603050405020304" pitchFamily="18" charset="0"/>
                <a:cs typeface="Times New Roman" panose="02020603050405020304" pitchFamily="18" charset="0"/>
              </a:rPr>
              <a:t>Occurrence</a:t>
            </a:r>
            <a:r>
              <a:rPr lang="en-GB"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of the Noble Gases</a:t>
            </a:r>
          </a:p>
        </p:txBody>
      </p:sp>
      <p:sp>
        <p:nvSpPr>
          <p:cNvPr id="5" name="Rectangle 4"/>
          <p:cNvSpPr/>
          <p:nvPr/>
        </p:nvSpPr>
        <p:spPr>
          <a:xfrm>
            <a:off x="400825" y="783328"/>
            <a:ext cx="11473849" cy="6045758"/>
          </a:xfrm>
          <a:prstGeom prst="rect">
            <a:avLst/>
          </a:prstGeom>
        </p:spPr>
        <p:txBody>
          <a:bodyPr wrap="square">
            <a:spAutoFit/>
          </a:bodyPr>
          <a:lstStyle/>
          <a:p>
            <a:pPr marL="342900" indent="-342900" algn="just">
              <a:lnSpc>
                <a:spcPct val="150000"/>
              </a:lnSpc>
              <a:buClr>
                <a:srgbClr val="FF0000"/>
              </a:buClr>
              <a:buFont typeface="Arial" panose="020B0604020202020204" pitchFamily="34" charset="0"/>
              <a:buChar char="•"/>
            </a:pPr>
            <a:r>
              <a:rPr lang="en-GB" sz="2300" dirty="0">
                <a:solidFill>
                  <a:srgbClr val="000000"/>
                </a:solidFill>
                <a:latin typeface="Times New Roman" panose="02020603050405020304" pitchFamily="18" charset="0"/>
                <a:cs typeface="Times New Roman" panose="02020603050405020304" pitchFamily="18" charset="0"/>
              </a:rPr>
              <a:t>All the noble gases occur in the atmosphere as monatomic gases.</a:t>
            </a:r>
          </a:p>
          <a:p>
            <a:pPr marL="800100" lvl="1" indent="-342900">
              <a:buClr>
                <a:srgbClr val="FF0000"/>
              </a:buClr>
              <a:buFont typeface="Wingdings" panose="05000000000000000000" pitchFamily="2" charset="2"/>
              <a:buChar char="Ø"/>
            </a:pPr>
            <a:r>
              <a:rPr lang="en-GB" altLang="en-US" sz="2300" b="1" dirty="0">
                <a:latin typeface="Times New Roman" panose="02020603050405020304" pitchFamily="18" charset="0"/>
                <a:cs typeface="Times New Roman" panose="02020603050405020304" pitchFamily="18" charset="0"/>
              </a:rPr>
              <a:t>They are monatomic, which means they exist as individual atoms. Most other gases are diatomic.</a:t>
            </a:r>
            <a:endParaRPr lang="en-GB" sz="2300" b="1" dirty="0">
              <a:solidFill>
                <a:srgbClr val="000000"/>
              </a:solidFill>
              <a:latin typeface="Times New Roman" panose="02020603050405020304" pitchFamily="18" charset="0"/>
              <a:cs typeface="Times New Roman" panose="02020603050405020304" pitchFamily="18" charset="0"/>
            </a:endParaRPr>
          </a:p>
          <a:p>
            <a:pPr marL="342900" indent="-342900" algn="just">
              <a:lnSpc>
                <a:spcPct val="150000"/>
              </a:lnSpc>
              <a:buClr>
                <a:srgbClr val="FF0000"/>
              </a:buClr>
              <a:buFont typeface="Arial" panose="020B0604020202020204" pitchFamily="34" charset="0"/>
              <a:buChar char="•"/>
            </a:pPr>
            <a:r>
              <a:rPr lang="en-GB" sz="2300" dirty="0">
                <a:solidFill>
                  <a:srgbClr val="000000"/>
                </a:solidFill>
                <a:latin typeface="Times New Roman" panose="02020603050405020304" pitchFamily="18" charset="0"/>
                <a:cs typeface="Times New Roman" panose="02020603050405020304" pitchFamily="18" charset="0"/>
              </a:rPr>
              <a:t>Together they make up 1% (by mass) of the atmosphere.</a:t>
            </a:r>
          </a:p>
          <a:p>
            <a:pPr marL="342900" indent="-342900" algn="just">
              <a:lnSpc>
                <a:spcPct val="150000"/>
              </a:lnSpc>
              <a:buClr>
                <a:srgbClr val="FF0000"/>
              </a:buClr>
              <a:buFont typeface="Arial" panose="020B0604020202020204" pitchFamily="34" charset="0"/>
              <a:buChar char="•"/>
            </a:pPr>
            <a:r>
              <a:rPr lang="en-GB" sz="2300" dirty="0">
                <a:solidFill>
                  <a:srgbClr val="000000"/>
                </a:solidFill>
                <a:latin typeface="Times New Roman" panose="02020603050405020304" pitchFamily="18" charset="0"/>
                <a:cs typeface="Times New Roman" panose="02020603050405020304" pitchFamily="18" charset="0"/>
              </a:rPr>
              <a:t>Argon is the third most abundant gas in the atmosphere after N and O.</a:t>
            </a:r>
          </a:p>
          <a:p>
            <a:pPr marL="342900" indent="-342900" algn="just" fontAlgn="base">
              <a:lnSpc>
                <a:spcPct val="150000"/>
              </a:lnSpc>
              <a:buClr>
                <a:srgbClr val="FF0000"/>
              </a:buClr>
              <a:buFont typeface="Arial" panose="020B0604020202020204" pitchFamily="34" charset="0"/>
              <a:buChar char="•"/>
            </a:pPr>
            <a:r>
              <a:rPr lang="en-GB" sz="2300" dirty="0">
                <a:solidFill>
                  <a:srgbClr val="000000"/>
                </a:solidFill>
                <a:latin typeface="Times New Roman" panose="02020603050405020304" pitchFamily="18" charset="0"/>
                <a:cs typeface="Times New Roman" panose="02020603050405020304" pitchFamily="18" charset="0"/>
              </a:rPr>
              <a:t>All of the noble gases except He and Rn are obtained by the fractional distillation of liquid air.</a:t>
            </a:r>
            <a:endParaRPr lang="en-GB" sz="2300" dirty="0">
              <a:solidFill>
                <a:srgbClr val="191919"/>
              </a:solidFill>
              <a:latin typeface="Times New Roman" panose="02020603050405020304" pitchFamily="18" charset="0"/>
              <a:cs typeface="Times New Roman" panose="02020603050405020304" pitchFamily="18" charset="0"/>
            </a:endParaRPr>
          </a:p>
          <a:p>
            <a:pPr marL="342900" indent="-342900" algn="just" fontAlgn="base">
              <a:lnSpc>
                <a:spcPct val="150000"/>
              </a:lnSpc>
              <a:buClr>
                <a:srgbClr val="FF0000"/>
              </a:buClr>
              <a:buFont typeface="Arial" panose="020B0604020202020204" pitchFamily="34" charset="0"/>
              <a:buChar char="•"/>
            </a:pPr>
            <a:r>
              <a:rPr lang="en-GB" sz="2300" dirty="0">
                <a:solidFill>
                  <a:srgbClr val="191919"/>
                </a:solidFill>
                <a:latin typeface="Times New Roman" panose="02020603050405020304" pitchFamily="18" charset="0"/>
                <a:cs typeface="Times New Roman" panose="02020603050405020304" pitchFamily="18" charset="0"/>
              </a:rPr>
              <a:t> The major source of helium is from the cryogenic separation of natural gas. </a:t>
            </a:r>
          </a:p>
          <a:p>
            <a:pPr marL="342900" indent="-342900" algn="just" fontAlgn="base">
              <a:lnSpc>
                <a:spcPct val="150000"/>
              </a:lnSpc>
              <a:buClr>
                <a:srgbClr val="FF0000"/>
              </a:buClr>
              <a:buFont typeface="Arial" panose="020B0604020202020204" pitchFamily="34" charset="0"/>
              <a:buChar char="•"/>
            </a:pPr>
            <a:r>
              <a:rPr lang="en-GB" sz="2300" dirty="0">
                <a:solidFill>
                  <a:srgbClr val="191919"/>
                </a:solidFill>
                <a:latin typeface="Times New Roman" panose="02020603050405020304" pitchFamily="18" charset="0"/>
                <a:cs typeface="Times New Roman" panose="02020603050405020304" pitchFamily="18" charset="0"/>
              </a:rPr>
              <a:t>Radon, a radioactive noble gas, is produced from the radioactive decay of heavier elements, including radium, thorium, and uranium.</a:t>
            </a:r>
          </a:p>
          <a:p>
            <a:pPr marL="342900" indent="-342900" algn="just" fontAlgn="base">
              <a:lnSpc>
                <a:spcPct val="150000"/>
              </a:lnSpc>
              <a:buClr>
                <a:srgbClr val="FF0000"/>
              </a:buClr>
              <a:buFont typeface="Arial" panose="020B0604020202020204" pitchFamily="34" charset="0"/>
              <a:buChar char="•"/>
            </a:pPr>
            <a:r>
              <a:rPr lang="en-GB" sz="2300" dirty="0">
                <a:solidFill>
                  <a:srgbClr val="191919"/>
                </a:solidFill>
                <a:latin typeface="Times New Roman" panose="02020603050405020304" pitchFamily="18" charset="0"/>
                <a:cs typeface="Times New Roman" panose="02020603050405020304" pitchFamily="18" charset="0"/>
              </a:rPr>
              <a:t> Element 118 (Og) is a man-made radioactive element, produced by striking a target with accelerated particles. </a:t>
            </a:r>
          </a:p>
        </p:txBody>
      </p:sp>
    </p:spTree>
    <p:extLst>
      <p:ext uri="{BB962C8B-B14F-4D97-AF65-F5344CB8AC3E}">
        <p14:creationId xmlns:p14="http://schemas.microsoft.com/office/powerpoint/2010/main" val="3842903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62730" y="67603"/>
            <a:ext cx="3687228" cy="584775"/>
          </a:xfrm>
          <a:prstGeom prst="rect">
            <a:avLst/>
          </a:prstGeom>
        </p:spPr>
        <p:txBody>
          <a:bodyPr wrap="none">
            <a:spAutoFit/>
          </a:bodyPr>
          <a:lstStyle/>
          <a:p>
            <a:r>
              <a:rPr lang="en-GB" alt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Uses of Noble Gases</a:t>
            </a:r>
            <a:endParaRPr lang="en-GB"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 Box 6"/>
          <p:cNvSpPr txBox="1">
            <a:spLocks noChangeArrowheads="1"/>
          </p:cNvSpPr>
          <p:nvPr/>
        </p:nvSpPr>
        <p:spPr bwMode="auto">
          <a:xfrm>
            <a:off x="616662" y="1004474"/>
            <a:ext cx="11320642"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just">
              <a:lnSpc>
                <a:spcPct val="150000"/>
              </a:lnSpc>
              <a:buClr>
                <a:srgbClr val="FF0000"/>
              </a:buClr>
              <a:buFont typeface="Arial" panose="020B0604020202020204" pitchFamily="34" charset="0"/>
              <a:buChar char="•"/>
            </a:pPr>
            <a:r>
              <a:rPr lang="en-GB" sz="2000" dirty="0">
                <a:solidFill>
                  <a:srgbClr val="191919"/>
                </a:solidFill>
                <a:latin typeface="Times New Roman" panose="02020603050405020304" pitchFamily="18" charset="0"/>
                <a:cs typeface="Times New Roman" panose="02020603050405020304" pitchFamily="18" charset="0"/>
              </a:rPr>
              <a:t>The noble gases are used to form inert atmospheres, to protect specimens, and to prevent chemical reactions (</a:t>
            </a:r>
            <a:r>
              <a:rPr lang="en-GB" sz="2000" dirty="0">
                <a:solidFill>
                  <a:srgbClr val="000000"/>
                </a:solidFill>
                <a:latin typeface="Times New Roman" panose="02020603050405020304" pitchFamily="18" charset="0"/>
                <a:cs typeface="Times New Roman" panose="02020603050405020304" pitchFamily="18" charset="0"/>
              </a:rPr>
              <a:t>to prevent oxidation</a:t>
            </a:r>
            <a:r>
              <a:rPr lang="en-GB" sz="2000" dirty="0">
                <a:solidFill>
                  <a:srgbClr val="191919"/>
                </a:solidFill>
                <a:latin typeface="Times New Roman" panose="02020603050405020304" pitchFamily="18" charset="0"/>
                <a:cs typeface="Times New Roman" panose="02020603050405020304" pitchFamily="18" charset="0"/>
              </a:rPr>
              <a:t>). </a:t>
            </a:r>
          </a:p>
          <a:p>
            <a:pPr marL="342900" indent="-342900" algn="just">
              <a:lnSpc>
                <a:spcPct val="150000"/>
              </a:lnSpc>
              <a:buClr>
                <a:srgbClr val="FF0000"/>
              </a:buClr>
              <a:buFont typeface="Arial" panose="020B0604020202020204" pitchFamily="34" charset="0"/>
              <a:buChar char="•"/>
            </a:pPr>
            <a:r>
              <a:rPr lang="en-GB" sz="2000" dirty="0">
                <a:solidFill>
                  <a:srgbClr val="000000"/>
                </a:solidFill>
                <a:latin typeface="Times New Roman" panose="02020603050405020304" pitchFamily="18" charset="0"/>
                <a:cs typeface="Times New Roman" panose="02020603050405020304" pitchFamily="18" charset="0"/>
              </a:rPr>
              <a:t>Argon is also used to fill some types of light bulbs, where it conducts heat away from the filament.</a:t>
            </a:r>
            <a:endParaRPr lang="en-GB" altLang="en-US" sz="2000" dirty="0">
              <a:latin typeface="Times New Roman" panose="02020603050405020304" pitchFamily="18" charset="0"/>
              <a:cs typeface="Times New Roman" panose="02020603050405020304" pitchFamily="18" charset="0"/>
            </a:endParaRPr>
          </a:p>
          <a:p>
            <a:pPr marL="342900" indent="-342900" algn="just">
              <a:lnSpc>
                <a:spcPct val="150000"/>
              </a:lnSpc>
              <a:buClr>
                <a:srgbClr val="FF0000"/>
              </a:buClr>
              <a:buFont typeface="Arial" panose="020B0604020202020204" pitchFamily="34" charset="0"/>
              <a:buChar char="•"/>
            </a:pPr>
            <a:r>
              <a:rPr lang="en-GB" altLang="en-US" sz="2000" dirty="0">
                <a:latin typeface="Times New Roman" panose="02020603050405020304" pitchFamily="18" charset="0"/>
                <a:cs typeface="Times New Roman" panose="02020603050405020304" pitchFamily="18" charset="0"/>
              </a:rPr>
              <a:t>Krypton </a:t>
            </a:r>
            <a:r>
              <a:rPr lang="en-GB" sz="2000" dirty="0">
                <a:solidFill>
                  <a:srgbClr val="000000"/>
                </a:solidFill>
                <a:latin typeface="Times New Roman" panose="02020603050405020304" pitchFamily="18" charset="0"/>
                <a:cs typeface="Times New Roman" panose="02020603050405020304" pitchFamily="18" charset="0"/>
              </a:rPr>
              <a:t>gives an intense white light when an electrical current is passed through it and it is used in airports for there runway lights </a:t>
            </a:r>
            <a:r>
              <a:rPr lang="en-GB" altLang="en-US" sz="2000" dirty="0">
                <a:latin typeface="Times New Roman" panose="02020603050405020304" pitchFamily="18" charset="0"/>
                <a:cs typeface="Times New Roman" panose="02020603050405020304" pitchFamily="18" charset="0"/>
              </a:rPr>
              <a:t>used:</a:t>
            </a:r>
          </a:p>
          <a:p>
            <a:pPr marL="800100" lvl="1" indent="-342900" algn="just">
              <a:lnSpc>
                <a:spcPct val="150000"/>
              </a:lnSpc>
              <a:buClr>
                <a:srgbClr val="FF0000"/>
              </a:buClr>
              <a:buFont typeface="Arial" panose="020B0604020202020204" pitchFamily="34" charset="0"/>
              <a:buChar char="•"/>
            </a:pPr>
            <a:r>
              <a:rPr lang="en-GB" altLang="en-US" sz="2000" dirty="0">
                <a:latin typeface="Times New Roman" panose="02020603050405020304" pitchFamily="18" charset="0"/>
                <a:cs typeface="Times New Roman" panose="02020603050405020304" pitchFamily="18" charset="0"/>
              </a:rPr>
              <a:t>In lasers for eye surgery, to stop bleeding on the retina.</a:t>
            </a:r>
          </a:p>
          <a:p>
            <a:pPr marL="800100" lvl="1" indent="-342900" algn="just">
              <a:lnSpc>
                <a:spcPct val="150000"/>
              </a:lnSpc>
              <a:buClr>
                <a:srgbClr val="FF0000"/>
              </a:buClr>
              <a:buFont typeface="Arial" panose="020B0604020202020204" pitchFamily="34" charset="0"/>
              <a:buChar char="•"/>
            </a:pPr>
            <a:r>
              <a:rPr lang="en-GB" altLang="en-US" sz="2000" dirty="0">
                <a:latin typeface="Times New Roman" panose="02020603050405020304" pitchFamily="18" charset="0"/>
                <a:cs typeface="Times New Roman" panose="02020603050405020304" pitchFamily="18" charset="0"/>
              </a:rPr>
              <a:t>In lighthouses and other types of lamps.</a:t>
            </a:r>
          </a:p>
          <a:p>
            <a:pPr marL="342900" indent="-342900" algn="just">
              <a:lnSpc>
                <a:spcPct val="150000"/>
              </a:lnSpc>
              <a:buClr>
                <a:srgbClr val="FF0000"/>
              </a:buClr>
              <a:buFont typeface="Arial" panose="020B0604020202020204" pitchFamily="34" charset="0"/>
              <a:buChar char="•"/>
            </a:pPr>
            <a:r>
              <a:rPr lang="en-GB" altLang="en-US" sz="2000" dirty="0">
                <a:latin typeface="Times New Roman" panose="02020603050405020304" pitchFamily="18" charset="0"/>
                <a:cs typeface="Times New Roman" panose="02020603050405020304" pitchFamily="18" charset="0"/>
              </a:rPr>
              <a:t>Xenon is used:</a:t>
            </a:r>
          </a:p>
          <a:p>
            <a:pPr marL="800100" lvl="1" indent="-342900" algn="just">
              <a:lnSpc>
                <a:spcPct val="150000"/>
              </a:lnSpc>
              <a:buClr>
                <a:srgbClr val="FF0000"/>
              </a:buClr>
              <a:buFont typeface="Arial" panose="020B0604020202020204" pitchFamily="34" charset="0"/>
              <a:buChar char="•"/>
            </a:pPr>
            <a:r>
              <a:rPr lang="en-GB" altLang="en-US" sz="2000" dirty="0">
                <a:latin typeface="Times New Roman" panose="02020603050405020304" pitchFamily="18" charset="0"/>
                <a:cs typeface="Times New Roman" panose="02020603050405020304" pitchFamily="18" charset="0"/>
              </a:rPr>
              <a:t>In various types of electron tubes, lamps, lasers and </a:t>
            </a:r>
            <a:r>
              <a:rPr lang="en-GB" sz="2000" dirty="0">
                <a:solidFill>
                  <a:srgbClr val="000000"/>
                </a:solidFill>
                <a:latin typeface="Times New Roman" panose="02020603050405020304" pitchFamily="18" charset="0"/>
                <a:cs typeface="Times New Roman" panose="02020603050405020304" pitchFamily="18" charset="0"/>
              </a:rPr>
              <a:t>in high speed photographic flash tubes</a:t>
            </a:r>
            <a:endParaRPr lang="en-GB" altLang="en-US" sz="2000" dirty="0">
              <a:latin typeface="Times New Roman" panose="02020603050405020304" pitchFamily="18" charset="0"/>
              <a:cs typeface="Times New Roman" panose="02020603050405020304" pitchFamily="18" charset="0"/>
            </a:endParaRPr>
          </a:p>
          <a:p>
            <a:pPr marL="342900" indent="-342900" algn="just">
              <a:lnSpc>
                <a:spcPct val="150000"/>
              </a:lnSpc>
              <a:buClr>
                <a:srgbClr val="FF0000"/>
              </a:buClr>
              <a:buFont typeface="Arial" panose="020B0604020202020204" pitchFamily="34" charset="0"/>
              <a:buChar char="•"/>
            </a:pPr>
            <a:r>
              <a:rPr lang="en-GB" altLang="en-US" sz="2000" dirty="0">
                <a:latin typeface="Times New Roman" panose="02020603050405020304" pitchFamily="18" charset="0"/>
                <a:cs typeface="Times New Roman" panose="02020603050405020304" pitchFamily="18" charset="0"/>
              </a:rPr>
              <a:t>Radon is used:</a:t>
            </a:r>
          </a:p>
          <a:p>
            <a:pPr marL="800100" lvl="1" indent="-342900" algn="just">
              <a:lnSpc>
                <a:spcPct val="150000"/>
              </a:lnSpc>
              <a:buClr>
                <a:srgbClr val="FF0000"/>
              </a:buClr>
              <a:buFont typeface="Arial" panose="020B0604020202020204" pitchFamily="34" charset="0"/>
              <a:buChar char="•"/>
            </a:pPr>
            <a:r>
              <a:rPr lang="en-GB" altLang="en-US" sz="2000" dirty="0">
                <a:latin typeface="Times New Roman" panose="02020603050405020304" pitchFamily="18" charset="0"/>
                <a:cs typeface="Times New Roman" panose="02020603050405020304" pitchFamily="18" charset="0"/>
              </a:rPr>
              <a:t>To treat cancer by radiotherapy, because it is radioactive.</a:t>
            </a:r>
          </a:p>
          <a:p>
            <a:pPr marL="800100" lvl="1" indent="-342900" algn="just">
              <a:lnSpc>
                <a:spcPct val="150000"/>
              </a:lnSpc>
              <a:buClr>
                <a:srgbClr val="FF0000"/>
              </a:buClr>
              <a:buFont typeface="Arial" panose="020B0604020202020204" pitchFamily="34" charset="0"/>
              <a:buChar char="•"/>
            </a:pPr>
            <a:r>
              <a:rPr lang="en-GB" altLang="en-US" sz="2000" dirty="0">
                <a:latin typeface="Times New Roman" panose="02020603050405020304" pitchFamily="18" charset="0"/>
                <a:cs typeface="Times New Roman" panose="02020603050405020304" pitchFamily="18" charset="0"/>
              </a:rPr>
              <a:t>However, because radon is radioactive, it is also an environmental hazard.</a:t>
            </a:r>
          </a:p>
        </p:txBody>
      </p:sp>
    </p:spTree>
    <p:extLst>
      <p:ext uri="{BB962C8B-B14F-4D97-AF65-F5344CB8AC3E}">
        <p14:creationId xmlns:p14="http://schemas.microsoft.com/office/powerpoint/2010/main" val="2413530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10783" y="48353"/>
            <a:ext cx="9744897" cy="584775"/>
          </a:xfrm>
          <a:prstGeom prst="rect">
            <a:avLst/>
          </a:prstGeom>
        </p:spPr>
        <p:txBody>
          <a:bodyPr wrap="square">
            <a:spAutoFit/>
          </a:bodyPr>
          <a:lstStyle/>
          <a:p>
            <a:r>
              <a:rPr lang="en-GB" sz="3200" b="1" dirty="0">
                <a:solidFill>
                  <a:srgbClr val="C00000"/>
                </a:solidFill>
                <a:latin typeface="Times New Roman" panose="02020603050405020304" pitchFamily="18" charset="0"/>
                <a:cs typeface="Times New Roman" panose="02020603050405020304" pitchFamily="18" charset="0"/>
              </a:rPr>
              <a:t>The Atomic and Physical Properties of the Nobel gases</a:t>
            </a:r>
            <a:endParaRPr lang="en-GB" sz="3200" dirty="0">
              <a:solidFill>
                <a:srgbClr val="C00000"/>
              </a:solidFill>
            </a:endParaRPr>
          </a:p>
        </p:txBody>
      </p:sp>
      <p:sp>
        <p:nvSpPr>
          <p:cNvPr id="4" name="Rectangle 3"/>
          <p:cNvSpPr/>
          <p:nvPr/>
        </p:nvSpPr>
        <p:spPr>
          <a:xfrm>
            <a:off x="587384" y="978276"/>
            <a:ext cx="11262238" cy="5565947"/>
          </a:xfrm>
          <a:prstGeom prst="rect">
            <a:avLst/>
          </a:prstGeom>
        </p:spPr>
        <p:txBody>
          <a:bodyPr wrap="square">
            <a:spAutoFit/>
          </a:bodyPr>
          <a:lstStyle/>
          <a:p>
            <a:pPr marL="342900" indent="-342900" algn="just">
              <a:lnSpc>
                <a:spcPct val="150000"/>
              </a:lnSpc>
              <a:buClr>
                <a:srgbClr val="FF0000"/>
              </a:buClr>
              <a:buFont typeface="Arial" panose="020B0604020202020204" pitchFamily="34" charset="0"/>
              <a:buChar char="•"/>
            </a:pPr>
            <a:r>
              <a:rPr lang="en-GB" sz="2400" dirty="0">
                <a:solidFill>
                  <a:srgbClr val="000000"/>
                </a:solidFill>
                <a:latin typeface="Times New Roman" panose="02020603050405020304" pitchFamily="18" charset="0"/>
                <a:cs typeface="Times New Roman" panose="02020603050405020304" pitchFamily="18" charset="0"/>
              </a:rPr>
              <a:t>Atomic mass, boiling point, and atomic radii </a:t>
            </a:r>
            <a:r>
              <a:rPr lang="en-GB" sz="2400" b="1" dirty="0">
                <a:solidFill>
                  <a:srgbClr val="000000"/>
                </a:solidFill>
                <a:latin typeface="Times New Roman" panose="02020603050405020304" pitchFamily="18" charset="0"/>
                <a:cs typeface="Times New Roman" panose="02020603050405020304" pitchFamily="18" charset="0"/>
              </a:rPr>
              <a:t>INCREASE </a:t>
            </a:r>
            <a:r>
              <a:rPr lang="en-GB" sz="2400" dirty="0">
                <a:solidFill>
                  <a:srgbClr val="000000"/>
                </a:solidFill>
                <a:latin typeface="Times New Roman" panose="02020603050405020304" pitchFamily="18" charset="0"/>
                <a:cs typeface="Times New Roman" panose="02020603050405020304" pitchFamily="18" charset="0"/>
              </a:rPr>
              <a:t>down a group in the periodic table. </a:t>
            </a:r>
          </a:p>
          <a:p>
            <a:pPr marL="342900" indent="-342900" algn="just">
              <a:lnSpc>
                <a:spcPct val="150000"/>
              </a:lnSpc>
              <a:buClr>
                <a:srgbClr val="FF0000"/>
              </a:buClr>
              <a:buFont typeface="Arial" panose="020B0604020202020204" pitchFamily="34" charset="0"/>
              <a:buChar char="•"/>
            </a:pPr>
            <a:r>
              <a:rPr lang="en-GB" sz="2400" dirty="0">
                <a:solidFill>
                  <a:srgbClr val="000000"/>
                </a:solidFill>
                <a:latin typeface="Times New Roman" panose="02020603050405020304" pitchFamily="18" charset="0"/>
                <a:cs typeface="Times New Roman" panose="02020603050405020304" pitchFamily="18" charset="0"/>
              </a:rPr>
              <a:t>The first ionization energy </a:t>
            </a:r>
            <a:r>
              <a:rPr lang="en-GB" sz="2400" b="1" dirty="0">
                <a:solidFill>
                  <a:srgbClr val="000000"/>
                </a:solidFill>
                <a:latin typeface="Times New Roman" panose="02020603050405020304" pitchFamily="18" charset="0"/>
                <a:cs typeface="Times New Roman" panose="02020603050405020304" pitchFamily="18" charset="0"/>
              </a:rPr>
              <a:t>DECREASES </a:t>
            </a:r>
            <a:r>
              <a:rPr lang="en-GB" sz="2400" dirty="0">
                <a:solidFill>
                  <a:srgbClr val="000000"/>
                </a:solidFill>
                <a:latin typeface="Times New Roman" panose="02020603050405020304" pitchFamily="18" charset="0"/>
                <a:cs typeface="Times New Roman" panose="02020603050405020304" pitchFamily="18" charset="0"/>
              </a:rPr>
              <a:t>down a group in the periodic table. </a:t>
            </a:r>
          </a:p>
          <a:p>
            <a:pPr marL="342900" indent="-342900" algn="just">
              <a:lnSpc>
                <a:spcPct val="150000"/>
              </a:lnSpc>
              <a:buClr>
                <a:srgbClr val="FF0000"/>
              </a:buClr>
              <a:buFont typeface="Arial" panose="020B0604020202020204" pitchFamily="34" charset="0"/>
              <a:buChar char="•"/>
            </a:pPr>
            <a:r>
              <a:rPr lang="en-GB" sz="2400" dirty="0">
                <a:solidFill>
                  <a:srgbClr val="000000"/>
                </a:solidFill>
                <a:latin typeface="Times New Roman" panose="02020603050405020304" pitchFamily="18" charset="0"/>
                <a:cs typeface="Times New Roman" panose="02020603050405020304" pitchFamily="18" charset="0"/>
              </a:rPr>
              <a:t>The noble gases have the largest ionization energies, reflecting their chemical inertness.</a:t>
            </a:r>
          </a:p>
          <a:p>
            <a:pPr marL="342900" indent="-342900" algn="just">
              <a:lnSpc>
                <a:spcPct val="150000"/>
              </a:lnSpc>
              <a:buClr>
                <a:srgbClr val="FF0000"/>
              </a:buClr>
              <a:buFont typeface="Arial" panose="020B0604020202020204" pitchFamily="34" charset="0"/>
              <a:buChar char="•"/>
            </a:pPr>
            <a:r>
              <a:rPr lang="en-GB" sz="2400" dirty="0">
                <a:solidFill>
                  <a:srgbClr val="000000"/>
                </a:solidFill>
                <a:latin typeface="Times New Roman" panose="02020603050405020304" pitchFamily="18" charset="0"/>
                <a:cs typeface="Times New Roman" panose="02020603050405020304" pitchFamily="18" charset="0"/>
              </a:rPr>
              <a:t>Down Group 18, atomic radius and interatomic forces </a:t>
            </a:r>
            <a:r>
              <a:rPr lang="en-GB" sz="2400" b="1" dirty="0">
                <a:solidFill>
                  <a:srgbClr val="000000"/>
                </a:solidFill>
                <a:latin typeface="Times New Roman" panose="02020603050405020304" pitchFamily="18" charset="0"/>
                <a:cs typeface="Times New Roman" panose="02020603050405020304" pitchFamily="18" charset="0"/>
              </a:rPr>
              <a:t>INCREASE </a:t>
            </a:r>
            <a:r>
              <a:rPr lang="en-GB" sz="2400" dirty="0">
                <a:solidFill>
                  <a:srgbClr val="000000"/>
                </a:solidFill>
                <a:latin typeface="Times New Roman" panose="02020603050405020304" pitchFamily="18" charset="0"/>
                <a:cs typeface="Times New Roman" panose="02020603050405020304" pitchFamily="18" charset="0"/>
              </a:rPr>
              <a:t>resulting in an </a:t>
            </a:r>
            <a:r>
              <a:rPr lang="en-GB" sz="2400" b="1" dirty="0">
                <a:solidFill>
                  <a:srgbClr val="000000"/>
                </a:solidFill>
                <a:latin typeface="Times New Roman" panose="02020603050405020304" pitchFamily="18" charset="0"/>
                <a:cs typeface="Times New Roman" panose="02020603050405020304" pitchFamily="18" charset="0"/>
              </a:rPr>
              <a:t>INCREASED </a:t>
            </a:r>
            <a:r>
              <a:rPr lang="en-GB" sz="2400" dirty="0">
                <a:solidFill>
                  <a:srgbClr val="000000"/>
                </a:solidFill>
                <a:latin typeface="Times New Roman" panose="02020603050405020304" pitchFamily="18" charset="0"/>
                <a:cs typeface="Times New Roman" panose="02020603050405020304" pitchFamily="18" charset="0"/>
              </a:rPr>
              <a:t>melting point, boiling point, energy of vaporization, and solubility. </a:t>
            </a:r>
          </a:p>
          <a:p>
            <a:pPr marL="342900" indent="-342900" algn="just">
              <a:lnSpc>
                <a:spcPct val="150000"/>
              </a:lnSpc>
              <a:buClr>
                <a:srgbClr val="FF0000"/>
              </a:buClr>
              <a:buFont typeface="Arial" panose="020B0604020202020204" pitchFamily="34" charset="0"/>
              <a:buChar char="•"/>
            </a:pPr>
            <a:r>
              <a:rPr lang="en-GB" sz="2400" dirty="0">
                <a:solidFill>
                  <a:srgbClr val="000000"/>
                </a:solidFill>
                <a:latin typeface="Times New Roman" panose="02020603050405020304" pitchFamily="18" charset="0"/>
                <a:cs typeface="Times New Roman" panose="02020603050405020304" pitchFamily="18" charset="0"/>
              </a:rPr>
              <a:t>The </a:t>
            </a:r>
            <a:r>
              <a:rPr lang="en-GB" sz="2400" b="1" dirty="0">
                <a:solidFill>
                  <a:srgbClr val="000000"/>
                </a:solidFill>
                <a:latin typeface="Times New Roman" panose="02020603050405020304" pitchFamily="18" charset="0"/>
                <a:cs typeface="Times New Roman" panose="02020603050405020304" pitchFamily="18" charset="0"/>
              </a:rPr>
              <a:t>INCREASE </a:t>
            </a:r>
            <a:r>
              <a:rPr lang="en-GB" sz="2400" dirty="0">
                <a:solidFill>
                  <a:srgbClr val="000000"/>
                </a:solidFill>
                <a:latin typeface="Times New Roman" panose="02020603050405020304" pitchFamily="18" charset="0"/>
                <a:cs typeface="Times New Roman" panose="02020603050405020304" pitchFamily="18" charset="0"/>
              </a:rPr>
              <a:t>in density down the group is correlated with the </a:t>
            </a:r>
            <a:r>
              <a:rPr lang="en-GB" sz="2400" b="1" dirty="0">
                <a:solidFill>
                  <a:srgbClr val="000000"/>
                </a:solidFill>
                <a:latin typeface="Times New Roman" panose="02020603050405020304" pitchFamily="18" charset="0"/>
                <a:cs typeface="Times New Roman" panose="02020603050405020304" pitchFamily="18" charset="0"/>
              </a:rPr>
              <a:t>INCREASE </a:t>
            </a:r>
            <a:r>
              <a:rPr lang="en-GB" sz="2400" dirty="0">
                <a:solidFill>
                  <a:srgbClr val="000000"/>
                </a:solidFill>
                <a:latin typeface="Times New Roman" panose="02020603050405020304" pitchFamily="18" charset="0"/>
                <a:cs typeface="Times New Roman" panose="02020603050405020304" pitchFamily="18" charset="0"/>
              </a:rPr>
              <a:t>in atomic mass.</a:t>
            </a:r>
          </a:p>
          <a:p>
            <a:pPr marL="342900" indent="-342900" algn="just">
              <a:lnSpc>
                <a:spcPct val="150000"/>
              </a:lnSpc>
              <a:buClr>
                <a:srgbClr val="FF0000"/>
              </a:buClr>
              <a:buFont typeface="Arial" panose="020B0604020202020204" pitchFamily="34" charset="0"/>
              <a:buChar char="•"/>
            </a:pPr>
            <a:r>
              <a:rPr lang="en-GB" sz="2400" dirty="0">
                <a:solidFill>
                  <a:srgbClr val="000000"/>
                </a:solidFill>
                <a:latin typeface="Times New Roman" panose="02020603050405020304" pitchFamily="18" charset="0"/>
                <a:cs typeface="Times New Roman" panose="02020603050405020304" pitchFamily="18" charset="0"/>
              </a:rPr>
              <a:t>Because noble gases’ outer shells are full, they are extremely stable, tending not to form chemical bonds and having a small tendency to gain or lose electrons.</a:t>
            </a:r>
          </a:p>
        </p:txBody>
      </p:sp>
    </p:spTree>
    <p:extLst>
      <p:ext uri="{BB962C8B-B14F-4D97-AF65-F5344CB8AC3E}">
        <p14:creationId xmlns:p14="http://schemas.microsoft.com/office/powerpoint/2010/main" val="3507769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4038" y="125353"/>
            <a:ext cx="8514831" cy="523220"/>
          </a:xfrm>
          <a:prstGeom prst="rect">
            <a:avLst/>
          </a:prstGeom>
        </p:spPr>
        <p:txBody>
          <a:bodyPr wrap="none">
            <a:spAutoFit/>
          </a:bodyPr>
          <a:lstStyle/>
          <a:p>
            <a:r>
              <a:rPr lang="en-GB" sz="2800" b="1" dirty="0">
                <a:solidFill>
                  <a:srgbClr val="C00000"/>
                </a:solidFill>
                <a:latin typeface="Times New Roman" panose="02020603050405020304" pitchFamily="18" charset="0"/>
                <a:cs typeface="Times New Roman" panose="02020603050405020304" pitchFamily="18" charset="0"/>
              </a:rPr>
              <a:t>The Atomic and Physical Properties of the Nobel gases</a:t>
            </a:r>
            <a:endParaRPr lang="en-GB" sz="2800" dirty="0">
              <a:solidFill>
                <a:srgbClr val="C00000"/>
              </a:solidFill>
            </a:endParaRPr>
          </a:p>
        </p:txBody>
      </p:sp>
      <p:sp>
        <p:nvSpPr>
          <p:cNvPr id="4" name="Rectangle 3"/>
          <p:cNvSpPr/>
          <p:nvPr/>
        </p:nvSpPr>
        <p:spPr>
          <a:xfrm>
            <a:off x="587384" y="622137"/>
            <a:ext cx="11174556" cy="6125523"/>
          </a:xfrm>
          <a:prstGeom prst="rect">
            <a:avLst/>
          </a:prstGeom>
        </p:spPr>
        <p:txBody>
          <a:bodyPr wrap="square">
            <a:spAutoFit/>
          </a:bodyPr>
          <a:lstStyle/>
          <a:p>
            <a:pPr marL="342900" indent="-342900" algn="just">
              <a:lnSpc>
                <a:spcPct val="150000"/>
              </a:lnSpc>
              <a:buClr>
                <a:srgbClr val="FF0000"/>
              </a:buClr>
              <a:buFont typeface="Arial" panose="020B0604020202020204" pitchFamily="34" charset="0"/>
              <a:buChar char="•"/>
            </a:pPr>
            <a:r>
              <a:rPr lang="en-GB" sz="2200" dirty="0">
                <a:solidFill>
                  <a:srgbClr val="000000"/>
                </a:solidFill>
                <a:latin typeface="Times New Roman" panose="02020603050405020304" pitchFamily="18" charset="0"/>
                <a:cs typeface="Times New Roman" panose="02020603050405020304" pitchFamily="18" charset="0"/>
              </a:rPr>
              <a:t>Under standard conditions all members of the noble gas group behave similarly.</a:t>
            </a:r>
          </a:p>
          <a:p>
            <a:pPr marL="342900" indent="-342900" algn="just">
              <a:lnSpc>
                <a:spcPct val="150000"/>
              </a:lnSpc>
              <a:buClr>
                <a:srgbClr val="FF0000"/>
              </a:buClr>
              <a:buFont typeface="Arial" panose="020B0604020202020204" pitchFamily="34" charset="0"/>
              <a:buChar char="•"/>
            </a:pPr>
            <a:r>
              <a:rPr lang="en-GB" sz="2200" dirty="0">
                <a:solidFill>
                  <a:srgbClr val="000000"/>
                </a:solidFill>
                <a:latin typeface="Times New Roman" panose="02020603050405020304" pitchFamily="18" charset="0"/>
                <a:cs typeface="Times New Roman" panose="02020603050405020304" pitchFamily="18" charset="0"/>
              </a:rPr>
              <a:t>All are monoatomic gases under standard conditions.</a:t>
            </a:r>
          </a:p>
          <a:p>
            <a:pPr marL="342900" indent="-342900" algn="just">
              <a:lnSpc>
                <a:spcPct val="150000"/>
              </a:lnSpc>
              <a:buClr>
                <a:srgbClr val="FF0000"/>
              </a:buClr>
              <a:buFont typeface="Arial" panose="020B0604020202020204" pitchFamily="34" charset="0"/>
              <a:buChar char="•"/>
            </a:pPr>
            <a:r>
              <a:rPr lang="en-GB" sz="2200" dirty="0">
                <a:solidFill>
                  <a:srgbClr val="000000"/>
                </a:solidFill>
                <a:latin typeface="Times New Roman" panose="02020603050405020304" pitchFamily="18" charset="0"/>
                <a:cs typeface="Times New Roman" panose="02020603050405020304" pitchFamily="18" charset="0"/>
              </a:rPr>
              <a:t>Noble gas atoms, like the atoms in other groups, </a:t>
            </a:r>
            <a:r>
              <a:rPr lang="en-GB" sz="2200" b="1" dirty="0">
                <a:solidFill>
                  <a:srgbClr val="000000"/>
                </a:solidFill>
                <a:latin typeface="Times New Roman" panose="02020603050405020304" pitchFamily="18" charset="0"/>
                <a:cs typeface="Times New Roman" panose="02020603050405020304" pitchFamily="18" charset="0"/>
              </a:rPr>
              <a:t>INCREASE </a:t>
            </a:r>
            <a:r>
              <a:rPr lang="en-GB" sz="2200" dirty="0">
                <a:solidFill>
                  <a:srgbClr val="000000"/>
                </a:solidFill>
                <a:latin typeface="Times New Roman" panose="02020603050405020304" pitchFamily="18" charset="0"/>
                <a:cs typeface="Times New Roman" panose="02020603050405020304" pitchFamily="18" charset="0"/>
              </a:rPr>
              <a:t>steadily in atomic radius from one period to the next due to the </a:t>
            </a:r>
            <a:r>
              <a:rPr lang="en-GB" sz="2200" b="1" dirty="0">
                <a:solidFill>
                  <a:srgbClr val="000000"/>
                </a:solidFill>
                <a:latin typeface="Times New Roman" panose="02020603050405020304" pitchFamily="18" charset="0"/>
                <a:cs typeface="Times New Roman" panose="02020603050405020304" pitchFamily="18" charset="0"/>
              </a:rPr>
              <a:t>INCREASING </a:t>
            </a:r>
            <a:r>
              <a:rPr lang="en-GB" sz="2200" dirty="0">
                <a:solidFill>
                  <a:srgbClr val="000000"/>
                </a:solidFill>
                <a:latin typeface="Times New Roman" panose="02020603050405020304" pitchFamily="18" charset="0"/>
                <a:cs typeface="Times New Roman" panose="02020603050405020304" pitchFamily="18" charset="0"/>
              </a:rPr>
              <a:t>number of electrons. </a:t>
            </a:r>
          </a:p>
          <a:p>
            <a:pPr marL="342900" indent="-342900" algn="just">
              <a:lnSpc>
                <a:spcPct val="150000"/>
              </a:lnSpc>
              <a:buClr>
                <a:srgbClr val="FF0000"/>
              </a:buClr>
              <a:buFont typeface="Arial" panose="020B0604020202020204" pitchFamily="34" charset="0"/>
              <a:buChar char="•"/>
            </a:pPr>
            <a:r>
              <a:rPr lang="en-GB" sz="2200" dirty="0">
                <a:solidFill>
                  <a:srgbClr val="000000"/>
                </a:solidFill>
                <a:latin typeface="Times New Roman" panose="02020603050405020304" pitchFamily="18" charset="0"/>
                <a:cs typeface="Times New Roman" panose="02020603050405020304" pitchFamily="18" charset="0"/>
              </a:rPr>
              <a:t>The size of the atom is positively correlated to several properties of noble gases. The ionization potential </a:t>
            </a:r>
            <a:r>
              <a:rPr lang="en-GB" sz="2200" b="1" dirty="0">
                <a:solidFill>
                  <a:srgbClr val="000000"/>
                </a:solidFill>
                <a:latin typeface="Times New Roman" panose="02020603050405020304" pitchFamily="18" charset="0"/>
                <a:cs typeface="Times New Roman" panose="02020603050405020304" pitchFamily="18" charset="0"/>
              </a:rPr>
              <a:t>DECREASES </a:t>
            </a:r>
            <a:r>
              <a:rPr lang="en-GB" sz="2200" dirty="0">
                <a:solidFill>
                  <a:srgbClr val="000000"/>
                </a:solidFill>
                <a:latin typeface="Times New Roman" panose="02020603050405020304" pitchFamily="18" charset="0"/>
                <a:cs typeface="Times New Roman" panose="02020603050405020304" pitchFamily="18" charset="0"/>
              </a:rPr>
              <a:t>with an </a:t>
            </a:r>
            <a:r>
              <a:rPr lang="en-GB" sz="2200" b="1" dirty="0">
                <a:solidFill>
                  <a:srgbClr val="000000"/>
                </a:solidFill>
                <a:latin typeface="Times New Roman" panose="02020603050405020304" pitchFamily="18" charset="0"/>
                <a:cs typeface="Times New Roman" panose="02020603050405020304" pitchFamily="18" charset="0"/>
              </a:rPr>
              <a:t>INCREASING </a:t>
            </a:r>
            <a:r>
              <a:rPr lang="en-GB" sz="2200" dirty="0">
                <a:solidFill>
                  <a:srgbClr val="000000"/>
                </a:solidFill>
                <a:latin typeface="Times New Roman" panose="02020603050405020304" pitchFamily="18" charset="0"/>
                <a:cs typeface="Times New Roman" panose="02020603050405020304" pitchFamily="18" charset="0"/>
              </a:rPr>
              <a:t>radius, because the valence electrons in the larger noble gases are further away from the nucleus; they are therefore held less tightly by the atom. </a:t>
            </a:r>
          </a:p>
          <a:p>
            <a:pPr marL="342900" indent="-342900" algn="just">
              <a:lnSpc>
                <a:spcPct val="150000"/>
              </a:lnSpc>
              <a:buClr>
                <a:srgbClr val="FF0000"/>
              </a:buClr>
              <a:buFont typeface="Arial" panose="020B0604020202020204" pitchFamily="34" charset="0"/>
              <a:buChar char="•"/>
            </a:pPr>
            <a:r>
              <a:rPr lang="en-GB" sz="2200" dirty="0">
                <a:solidFill>
                  <a:srgbClr val="000000"/>
                </a:solidFill>
                <a:latin typeface="Times New Roman" panose="02020603050405020304" pitchFamily="18" charset="0"/>
                <a:cs typeface="Times New Roman" panose="02020603050405020304" pitchFamily="18" charset="0"/>
              </a:rPr>
              <a:t>The attractive force </a:t>
            </a:r>
            <a:r>
              <a:rPr lang="en-GB" sz="2200" b="1" dirty="0">
                <a:solidFill>
                  <a:srgbClr val="000000"/>
                </a:solidFill>
                <a:latin typeface="Times New Roman" panose="02020603050405020304" pitchFamily="18" charset="0"/>
                <a:cs typeface="Times New Roman" panose="02020603050405020304" pitchFamily="18" charset="0"/>
              </a:rPr>
              <a:t>INCREASES </a:t>
            </a:r>
            <a:r>
              <a:rPr lang="en-GB" sz="2200" dirty="0">
                <a:solidFill>
                  <a:srgbClr val="000000"/>
                </a:solidFill>
                <a:latin typeface="Times New Roman" panose="02020603050405020304" pitchFamily="18" charset="0"/>
                <a:cs typeface="Times New Roman" panose="02020603050405020304" pitchFamily="18" charset="0"/>
              </a:rPr>
              <a:t>with the size of the atom as a result of an </a:t>
            </a:r>
            <a:r>
              <a:rPr lang="en-GB" sz="2200" b="1" dirty="0">
                <a:solidFill>
                  <a:srgbClr val="000000"/>
                </a:solidFill>
                <a:latin typeface="Times New Roman" panose="02020603050405020304" pitchFamily="18" charset="0"/>
                <a:cs typeface="Times New Roman" panose="02020603050405020304" pitchFamily="18" charset="0"/>
              </a:rPr>
              <a:t>INCREASE </a:t>
            </a:r>
            <a:r>
              <a:rPr lang="en-GB" sz="2200" dirty="0">
                <a:solidFill>
                  <a:srgbClr val="000000"/>
                </a:solidFill>
                <a:latin typeface="Times New Roman" panose="02020603050405020304" pitchFamily="18" charset="0"/>
                <a:cs typeface="Times New Roman" panose="02020603050405020304" pitchFamily="18" charset="0"/>
              </a:rPr>
              <a:t>in polarizability and thus a </a:t>
            </a:r>
            <a:r>
              <a:rPr lang="en-GB" sz="2200" b="1" dirty="0">
                <a:solidFill>
                  <a:srgbClr val="000000"/>
                </a:solidFill>
                <a:latin typeface="Times New Roman" panose="02020603050405020304" pitchFamily="18" charset="0"/>
                <a:cs typeface="Times New Roman" panose="02020603050405020304" pitchFamily="18" charset="0"/>
              </a:rPr>
              <a:t>DECREASE </a:t>
            </a:r>
            <a:r>
              <a:rPr lang="en-GB" sz="2200" dirty="0">
                <a:solidFill>
                  <a:srgbClr val="000000"/>
                </a:solidFill>
                <a:latin typeface="Times New Roman" panose="02020603050405020304" pitchFamily="18" charset="0"/>
                <a:cs typeface="Times New Roman" panose="02020603050405020304" pitchFamily="18" charset="0"/>
              </a:rPr>
              <a:t>in ionization potential.</a:t>
            </a:r>
          </a:p>
          <a:p>
            <a:pPr marL="342900" indent="-342900" algn="just">
              <a:lnSpc>
                <a:spcPct val="150000"/>
              </a:lnSpc>
              <a:buClr>
                <a:srgbClr val="FF0000"/>
              </a:buClr>
              <a:buFont typeface="Arial" panose="020B0604020202020204" pitchFamily="34" charset="0"/>
              <a:buChar char="•"/>
            </a:pPr>
            <a:r>
              <a:rPr lang="en-GB" sz="2200" dirty="0">
                <a:solidFill>
                  <a:srgbClr val="000000"/>
                </a:solidFill>
                <a:latin typeface="Times New Roman" panose="02020603050405020304" pitchFamily="18" charset="0"/>
                <a:cs typeface="Times New Roman" panose="02020603050405020304" pitchFamily="18" charset="0"/>
              </a:rPr>
              <a:t>Overall, noble gases have weak interatomic forces, and therefore very low boiling and melting points compared with elements of other groups. </a:t>
            </a:r>
            <a:endParaRPr lang="en-GB" sz="22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3223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66" t="15219" r="1370" b="6242"/>
          <a:stretch/>
        </p:blipFill>
        <p:spPr bwMode="auto">
          <a:xfrm>
            <a:off x="601248" y="1724693"/>
            <a:ext cx="10462883" cy="353234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2942448" y="154228"/>
            <a:ext cx="6464783" cy="584775"/>
          </a:xfrm>
          <a:prstGeom prst="rect">
            <a:avLst/>
          </a:prstGeom>
        </p:spPr>
        <p:txBody>
          <a:bodyPr wrap="none">
            <a:spAutoFit/>
          </a:bodyPr>
          <a:lstStyle/>
          <a:p>
            <a:r>
              <a:rPr lang="en-GB" sz="3200" b="1" dirty="0">
                <a:solidFill>
                  <a:srgbClr val="C00000"/>
                </a:solidFill>
                <a:latin typeface="Times New Roman" panose="02020603050405020304" pitchFamily="18" charset="0"/>
                <a:cs typeface="Times New Roman" panose="02020603050405020304" pitchFamily="18" charset="0"/>
              </a:rPr>
              <a:t>Selected Properties The Nobel gases</a:t>
            </a:r>
            <a:endParaRPr lang="en-GB" sz="3200" dirty="0">
              <a:solidFill>
                <a:srgbClr val="C00000"/>
              </a:solidFill>
            </a:endParaRPr>
          </a:p>
        </p:txBody>
      </p:sp>
    </p:spTree>
    <p:extLst>
      <p:ext uri="{BB962C8B-B14F-4D97-AF65-F5344CB8AC3E}">
        <p14:creationId xmlns:p14="http://schemas.microsoft.com/office/powerpoint/2010/main" val="3148465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1811" y="77228"/>
            <a:ext cx="6861174" cy="523220"/>
          </a:xfrm>
          <a:prstGeom prst="rect">
            <a:avLst/>
          </a:prstGeom>
        </p:spPr>
        <p:txBody>
          <a:bodyPr wrap="none">
            <a:spAutoFit/>
          </a:bodyPr>
          <a:lstStyle/>
          <a:p>
            <a:r>
              <a:rPr lang="en-GB" sz="2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Compounds of the Nobel Gases (Reactivity)</a:t>
            </a:r>
            <a:endParaRPr lang="en-GB" sz="2800" dirty="0">
              <a:solidFill>
                <a:srgbClr val="C00000"/>
              </a:solidFill>
            </a:endParaRPr>
          </a:p>
        </p:txBody>
      </p:sp>
      <p:sp>
        <p:nvSpPr>
          <p:cNvPr id="2" name="Rectangle 1"/>
          <p:cNvSpPr/>
          <p:nvPr/>
        </p:nvSpPr>
        <p:spPr>
          <a:xfrm>
            <a:off x="455860" y="740124"/>
            <a:ext cx="11315837" cy="5935279"/>
          </a:xfrm>
          <a:prstGeom prst="rect">
            <a:avLst/>
          </a:prstGeom>
        </p:spPr>
        <p:txBody>
          <a:bodyPr wrap="square">
            <a:spAutoFit/>
          </a:bodyPr>
          <a:lstStyle/>
          <a:p>
            <a:pPr marL="342900" indent="-342900" algn="just">
              <a:lnSpc>
                <a:spcPct val="150000"/>
              </a:lnSpc>
              <a:spcBef>
                <a:spcPct val="50000"/>
              </a:spcBef>
              <a:buClr>
                <a:srgbClr val="FF000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elements have a complete octet, </a:t>
            </a:r>
            <a:r>
              <a:rPr lang="en-US" sz="2400" i="1" dirty="0">
                <a:latin typeface="Times New Roman" panose="02020603050405020304" pitchFamily="18" charset="0"/>
                <a:cs typeface="Times New Roman" panose="02020603050405020304" pitchFamily="18" charset="0"/>
              </a:rPr>
              <a:t>predict that there would be no chemistry for the noble gases</a:t>
            </a:r>
            <a:r>
              <a:rPr lang="en-US" sz="2400" dirty="0">
                <a:latin typeface="Times New Roman" panose="02020603050405020304" pitchFamily="18" charset="0"/>
                <a:cs typeface="Times New Roman" panose="02020603050405020304" pitchFamily="18" charset="0"/>
              </a:rPr>
              <a:t>. </a:t>
            </a:r>
          </a:p>
          <a:p>
            <a:pPr marL="342900" indent="-342900" algn="just">
              <a:lnSpc>
                <a:spcPct val="150000"/>
              </a:lnSpc>
              <a:spcBef>
                <a:spcPct val="50000"/>
              </a:spcBef>
              <a:buClr>
                <a:srgbClr val="FF000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However, numerous group 18 compounds are known, although they may be very unstable and explosive.</a:t>
            </a:r>
          </a:p>
          <a:p>
            <a:pPr marL="342900" indent="-342900" algn="just">
              <a:lnSpc>
                <a:spcPct val="150000"/>
              </a:lnSpc>
              <a:spcBef>
                <a:spcPct val="50000"/>
              </a:spcBef>
              <a:buClr>
                <a:srgbClr val="FF0000"/>
              </a:buClr>
              <a:buFont typeface="Arial" panose="020B0604020202020204" pitchFamily="34" charset="0"/>
              <a:buChar char="•"/>
            </a:pPr>
            <a:r>
              <a:rPr lang="en-GB" sz="2400" dirty="0">
                <a:latin typeface="Times New Roman" panose="02020603050405020304" pitchFamily="18" charset="0"/>
                <a:cs typeface="Times New Roman" panose="02020603050405020304" pitchFamily="18" charset="0"/>
              </a:rPr>
              <a:t>He and Ne are chemically inert and they do not form any compounds. </a:t>
            </a:r>
          </a:p>
          <a:p>
            <a:pPr marL="800100" lvl="1" indent="-342900" algn="just">
              <a:lnSpc>
                <a:spcPct val="150000"/>
              </a:lnSpc>
              <a:spcBef>
                <a:spcPct val="50000"/>
              </a:spcBef>
              <a:buClr>
                <a:srgbClr val="FF0000"/>
              </a:buClr>
              <a:buFont typeface="Wingdings" panose="05000000000000000000" pitchFamily="2" charset="2"/>
              <a:buChar char="Ø"/>
            </a:pPr>
            <a:r>
              <a:rPr lang="en-GB" sz="2400" b="1" i="1" dirty="0">
                <a:latin typeface="Times New Roman" panose="02020603050405020304" pitchFamily="18" charset="0"/>
                <a:cs typeface="Times New Roman" panose="02020603050405020304" pitchFamily="18" charset="0"/>
              </a:rPr>
              <a:t>Their chemical inertness is due to very high ionization energy, zero electron affinity and the absence of vacant d-orbitals in valence shell.</a:t>
            </a:r>
          </a:p>
          <a:p>
            <a:pPr marL="342900" indent="-342900" algn="just">
              <a:lnSpc>
                <a:spcPct val="150000"/>
              </a:lnSpc>
              <a:spcBef>
                <a:spcPct val="50000"/>
              </a:spcBef>
              <a:buClr>
                <a:srgbClr val="FF0000"/>
              </a:buClr>
              <a:buFont typeface="Arial" panose="020B0604020202020204" pitchFamily="34" charset="0"/>
              <a:buChar char="•"/>
            </a:pP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Ar</a:t>
            </a:r>
            <a:r>
              <a:rPr lang="en-GB" sz="2400" dirty="0">
                <a:latin typeface="Times New Roman" panose="02020603050405020304" pitchFamily="18" charset="0"/>
                <a:cs typeface="Times New Roman" panose="02020603050405020304" pitchFamily="18" charset="0"/>
              </a:rPr>
              <a:t>, Kr and </a:t>
            </a:r>
            <a:r>
              <a:rPr lang="en-GB" sz="2400" dirty="0" err="1">
                <a:latin typeface="Times New Roman" panose="02020603050405020304" pitchFamily="18" charset="0"/>
                <a:cs typeface="Times New Roman" panose="02020603050405020304" pitchFamily="18" charset="0"/>
              </a:rPr>
              <a:t>Xe</a:t>
            </a:r>
            <a:r>
              <a:rPr lang="en-GB" sz="2400" dirty="0">
                <a:latin typeface="Times New Roman" panose="02020603050405020304" pitchFamily="18" charset="0"/>
                <a:cs typeface="Times New Roman" panose="02020603050405020304" pitchFamily="18" charset="0"/>
              </a:rPr>
              <a:t> will show some reactivity</a:t>
            </a:r>
          </a:p>
          <a:p>
            <a:pPr marL="800100" lvl="1" indent="-342900" algn="just">
              <a:lnSpc>
                <a:spcPct val="150000"/>
              </a:lnSpc>
              <a:spcBef>
                <a:spcPct val="50000"/>
              </a:spcBef>
              <a:buClr>
                <a:srgbClr val="FF0000"/>
              </a:buClr>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 </a:t>
            </a:r>
            <a:r>
              <a:rPr lang="en-GB" sz="2400" b="1" i="1" dirty="0">
                <a:latin typeface="Times New Roman" panose="02020603050405020304" pitchFamily="18" charset="0"/>
                <a:cs typeface="Times New Roman" panose="02020603050405020304" pitchFamily="18" charset="0"/>
              </a:rPr>
              <a:t>due to low ionization potentials and presence of vacant d-orbitals in valence shell.</a:t>
            </a:r>
            <a:r>
              <a:rPr lang="en-GB" sz="2000" b="1" i="1" dirty="0">
                <a:latin typeface="Times New Roman" panose="02020603050405020304" pitchFamily="18" charset="0"/>
                <a:cs typeface="Times New Roman" panose="02020603050405020304" pitchFamily="18" charset="0"/>
              </a:rPr>
              <a:t> </a:t>
            </a:r>
            <a:r>
              <a:rPr lang="en-GB"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6895265"/>
      </p:ext>
    </p:extLst>
  </p:cSld>
  <p:clrMapOvr>
    <a:masterClrMapping/>
  </p:clrMapOvr>
</p:sld>
</file>

<file path=ppt/theme/theme1.xml><?xml version="1.0" encoding="utf-8"?>
<a:theme xmlns:a="http://schemas.openxmlformats.org/drawingml/2006/main" name="Office Theme">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3106</TotalTime>
  <Words>2451</Words>
  <Application>Microsoft Office PowerPoint</Application>
  <PresentationFormat>Widescreen</PresentationFormat>
  <Paragraphs>213</Paragraphs>
  <Slides>34</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Bookman-Light</vt:lpstr>
      <vt:lpstr>Calibri</vt:lpstr>
      <vt:lpstr>Calibri Light</vt:lpstr>
      <vt:lpstr>Cambria Math</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Nouf</dc:creator>
  <cp:lastModifiedBy>Semanti Basu</cp:lastModifiedBy>
  <cp:revision>76</cp:revision>
  <dcterms:created xsi:type="dcterms:W3CDTF">2016-12-02T17:35:44Z</dcterms:created>
  <dcterms:modified xsi:type="dcterms:W3CDTF">2024-11-11T17:06:10Z</dcterms:modified>
</cp:coreProperties>
</file>